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22"/>
  </p:notesMasterIdLst>
  <p:handoutMasterIdLst>
    <p:handoutMasterId r:id="rId23"/>
  </p:handoutMasterIdLst>
  <p:sldIdLst>
    <p:sldId id="941" r:id="rId2"/>
    <p:sldId id="986" r:id="rId3"/>
    <p:sldId id="259" r:id="rId4"/>
    <p:sldId id="996" r:id="rId5"/>
    <p:sldId id="974" r:id="rId6"/>
    <p:sldId id="998" r:id="rId7"/>
    <p:sldId id="1004" r:id="rId8"/>
    <p:sldId id="1005" r:id="rId9"/>
    <p:sldId id="1006" r:id="rId10"/>
    <p:sldId id="1007" r:id="rId11"/>
    <p:sldId id="1008" r:id="rId12"/>
    <p:sldId id="1001" r:id="rId13"/>
    <p:sldId id="1002" r:id="rId14"/>
    <p:sldId id="999" r:id="rId15"/>
    <p:sldId id="993" r:id="rId16"/>
    <p:sldId id="955" r:id="rId17"/>
    <p:sldId id="991" r:id="rId18"/>
    <p:sldId id="990" r:id="rId19"/>
    <p:sldId id="992" r:id="rId20"/>
    <p:sldId id="984" r:id="rId21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41"/>
            <p14:sldId id="986"/>
            <p14:sldId id="259"/>
            <p14:sldId id="996"/>
            <p14:sldId id="974"/>
            <p14:sldId id="998"/>
            <p14:sldId id="1004"/>
            <p14:sldId id="1005"/>
            <p14:sldId id="1006"/>
            <p14:sldId id="1007"/>
            <p14:sldId id="1008"/>
            <p14:sldId id="1001"/>
            <p14:sldId id="1002"/>
            <p14:sldId id="999"/>
            <p14:sldId id="993"/>
            <p14:sldId id="955"/>
            <p14:sldId id="991"/>
            <p14:sldId id="990"/>
            <p14:sldId id="992"/>
            <p14:sldId id="9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008C33"/>
    <a:srgbClr val="00B341"/>
    <a:srgbClr val="1BA560"/>
    <a:srgbClr val="23B324"/>
    <a:srgbClr val="4A78BC"/>
    <a:srgbClr val="003264"/>
    <a:srgbClr val="FE8C00"/>
    <a:srgbClr val="5BCD9D"/>
    <a:srgbClr val="35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 autoAdjust="0"/>
    <p:restoredTop sz="84727" autoAdjust="0"/>
  </p:normalViewPr>
  <p:slideViewPr>
    <p:cSldViewPr snapToGrid="0">
      <p:cViewPr varScale="1">
        <p:scale>
          <a:sx n="33" d="100"/>
          <a:sy n="33" d="100"/>
        </p:scale>
        <p:origin x="75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>
                <a:latin typeface="Arial" panose="020B0604020202020204" pitchFamily="34" charset="0"/>
              </a:rPr>
              <a:t>09.11.2022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48BA324-014D-41B7-8E83-ECE8F197A959}" type="datetimeFigureOut">
              <a:rPr lang="ru-RU" smtClean="0"/>
              <a:pPr/>
              <a:t>09.11.2022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81397F6-5F69-4798-869B-9B0266F8F8F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7ab19e39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7ab19e39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Всё больше рутинных операций можно автоматизировать. Скорее всего в ближайшем будущем пропадёт потребность в переводчиках и водителях, по крайней мере в таком большом их количестве. Но это скорее будущее, а что уже произошло?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696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4">
            <a:extLst>
              <a:ext uri="{FF2B5EF4-FFF2-40B4-BE49-F238E27FC236}">
                <a16:creationId xmlns:a16="http://schemas.microsoft.com/office/drawing/2014/main" id="{72A7B367-2015-3B4C-B07E-0D336654FBC5}"/>
              </a:ext>
            </a:extLst>
          </p:cNvPr>
          <p:cNvSpPr/>
          <p:nvPr userDrawn="1"/>
        </p:nvSpPr>
        <p:spPr>
          <a:xfrm>
            <a:off x="10301827" y="5985285"/>
            <a:ext cx="5049570" cy="1409066"/>
          </a:xfrm>
          <a:custGeom>
            <a:avLst/>
            <a:gdLst>
              <a:gd name="connsiteX0" fmla="*/ 3090748 w 5049570"/>
              <a:gd name="connsiteY0" fmla="*/ 1074749 h 1409066"/>
              <a:gd name="connsiteX1" fmla="*/ 3090748 w 5049570"/>
              <a:gd name="connsiteY1" fmla="*/ 857109 h 1409066"/>
              <a:gd name="connsiteX2" fmla="*/ 2736025 w 5049570"/>
              <a:gd name="connsiteY2" fmla="*/ 962562 h 1409066"/>
              <a:gd name="connsiteX3" fmla="*/ 2453615 w 5049570"/>
              <a:gd name="connsiteY3" fmla="*/ 682096 h 1409066"/>
              <a:gd name="connsiteX4" fmla="*/ 3102038 w 5049570"/>
              <a:gd name="connsiteY4" fmla="*/ 682096 h 1409066"/>
              <a:gd name="connsiteX5" fmla="*/ 3102038 w 5049570"/>
              <a:gd name="connsiteY5" fmla="*/ 540741 h 1409066"/>
              <a:gd name="connsiteX6" fmla="*/ 2659215 w 5049570"/>
              <a:gd name="connsiteY6" fmla="*/ 0 h 1409066"/>
              <a:gd name="connsiteX7" fmla="*/ 2175726 w 5049570"/>
              <a:gd name="connsiteY7" fmla="*/ 590102 h 1409066"/>
              <a:gd name="connsiteX8" fmla="*/ 2713444 w 5049570"/>
              <a:gd name="connsiteY8" fmla="*/ 1173479 h 1409066"/>
              <a:gd name="connsiteX9" fmla="*/ 3090748 w 5049570"/>
              <a:gd name="connsiteY9" fmla="*/ 1074749 h 1409066"/>
              <a:gd name="connsiteX10" fmla="*/ 4771682 w 5049570"/>
              <a:gd name="connsiteY10" fmla="*/ 1173479 h 1409066"/>
              <a:gd name="connsiteX11" fmla="*/ 5049571 w 5049570"/>
              <a:gd name="connsiteY11" fmla="*/ 1103922 h 1409066"/>
              <a:gd name="connsiteX12" fmla="*/ 5049571 w 5049570"/>
              <a:gd name="connsiteY12" fmla="*/ 886282 h 1409066"/>
              <a:gd name="connsiteX13" fmla="*/ 4787494 w 5049570"/>
              <a:gd name="connsiteY13" fmla="*/ 962562 h 1409066"/>
              <a:gd name="connsiteX14" fmla="*/ 4516374 w 5049570"/>
              <a:gd name="connsiteY14" fmla="*/ 581127 h 1409066"/>
              <a:gd name="connsiteX15" fmla="*/ 4789754 w 5049570"/>
              <a:gd name="connsiteY15" fmla="*/ 210911 h 1409066"/>
              <a:gd name="connsiteX16" fmla="*/ 5049571 w 5049570"/>
              <a:gd name="connsiteY16" fmla="*/ 280467 h 1409066"/>
              <a:gd name="connsiteX17" fmla="*/ 5049571 w 5049570"/>
              <a:gd name="connsiteY17" fmla="*/ 53850 h 1409066"/>
              <a:gd name="connsiteX18" fmla="*/ 4760379 w 5049570"/>
              <a:gd name="connsiteY18" fmla="*/ 0 h 1409066"/>
              <a:gd name="connsiteX19" fmla="*/ 4238473 w 5049570"/>
              <a:gd name="connsiteY19" fmla="*/ 587858 h 1409066"/>
              <a:gd name="connsiteX20" fmla="*/ 4771682 w 5049570"/>
              <a:gd name="connsiteY20" fmla="*/ 1173479 h 1409066"/>
              <a:gd name="connsiteX21" fmla="*/ 628091 w 5049570"/>
              <a:gd name="connsiteY21" fmla="*/ 22437 h 1409066"/>
              <a:gd name="connsiteX22" fmla="*/ 628091 w 5049570"/>
              <a:gd name="connsiteY22" fmla="*/ 468941 h 1409066"/>
              <a:gd name="connsiteX23" fmla="*/ 268859 w 5049570"/>
              <a:gd name="connsiteY23" fmla="*/ 468941 h 1409066"/>
              <a:gd name="connsiteX24" fmla="*/ 268859 w 5049570"/>
              <a:gd name="connsiteY24" fmla="*/ 22437 h 1409066"/>
              <a:gd name="connsiteX25" fmla="*/ 0 w 5049570"/>
              <a:gd name="connsiteY25" fmla="*/ 22437 h 1409066"/>
              <a:gd name="connsiteX26" fmla="*/ 0 w 5049570"/>
              <a:gd name="connsiteY26" fmla="*/ 1151042 h 1409066"/>
              <a:gd name="connsiteX27" fmla="*/ 268859 w 5049570"/>
              <a:gd name="connsiteY27" fmla="*/ 1151042 h 1409066"/>
              <a:gd name="connsiteX28" fmla="*/ 268859 w 5049570"/>
              <a:gd name="connsiteY28" fmla="*/ 679852 h 1409066"/>
              <a:gd name="connsiteX29" fmla="*/ 628091 w 5049570"/>
              <a:gd name="connsiteY29" fmla="*/ 679852 h 1409066"/>
              <a:gd name="connsiteX30" fmla="*/ 628091 w 5049570"/>
              <a:gd name="connsiteY30" fmla="*/ 1151042 h 1409066"/>
              <a:gd name="connsiteX31" fmla="*/ 896950 w 5049570"/>
              <a:gd name="connsiteY31" fmla="*/ 1151042 h 1409066"/>
              <a:gd name="connsiteX32" fmla="*/ 896950 w 5049570"/>
              <a:gd name="connsiteY32" fmla="*/ 22437 h 1409066"/>
              <a:gd name="connsiteX33" fmla="*/ 628091 w 5049570"/>
              <a:gd name="connsiteY33" fmla="*/ 22437 h 1409066"/>
              <a:gd name="connsiteX34" fmla="*/ 2110194 w 5049570"/>
              <a:gd name="connsiteY34" fmla="*/ 940124 h 1409066"/>
              <a:gd name="connsiteX35" fmla="*/ 1990459 w 5049570"/>
              <a:gd name="connsiteY35" fmla="*/ 940124 h 1409066"/>
              <a:gd name="connsiteX36" fmla="*/ 1990459 w 5049570"/>
              <a:gd name="connsiteY36" fmla="*/ 22437 h 1409066"/>
              <a:gd name="connsiteX37" fmla="*/ 1206475 w 5049570"/>
              <a:gd name="connsiteY37" fmla="*/ 22437 h 1409066"/>
              <a:gd name="connsiteX38" fmla="*/ 1206475 w 5049570"/>
              <a:gd name="connsiteY38" fmla="*/ 118917 h 1409066"/>
              <a:gd name="connsiteX39" fmla="*/ 1093508 w 5049570"/>
              <a:gd name="connsiteY39" fmla="*/ 940124 h 1409066"/>
              <a:gd name="connsiteX40" fmla="*/ 1009917 w 5049570"/>
              <a:gd name="connsiteY40" fmla="*/ 940124 h 1409066"/>
              <a:gd name="connsiteX41" fmla="*/ 1009917 w 5049570"/>
              <a:gd name="connsiteY41" fmla="*/ 1409066 h 1409066"/>
              <a:gd name="connsiteX42" fmla="*/ 1258443 w 5049570"/>
              <a:gd name="connsiteY42" fmla="*/ 1409066 h 1409066"/>
              <a:gd name="connsiteX43" fmla="*/ 1258443 w 5049570"/>
              <a:gd name="connsiteY43" fmla="*/ 1151042 h 1409066"/>
              <a:gd name="connsiteX44" fmla="*/ 1861680 w 5049570"/>
              <a:gd name="connsiteY44" fmla="*/ 1151042 h 1409066"/>
              <a:gd name="connsiteX45" fmla="*/ 1861680 w 5049570"/>
              <a:gd name="connsiteY45" fmla="*/ 1409066 h 1409066"/>
              <a:gd name="connsiteX46" fmla="*/ 2110194 w 5049570"/>
              <a:gd name="connsiteY46" fmla="*/ 1409066 h 1409066"/>
              <a:gd name="connsiteX47" fmla="*/ 2110194 w 5049570"/>
              <a:gd name="connsiteY47" fmla="*/ 940124 h 1409066"/>
              <a:gd name="connsiteX48" fmla="*/ 3949281 w 5049570"/>
              <a:gd name="connsiteY48" fmla="*/ 1151042 h 1409066"/>
              <a:gd name="connsiteX49" fmla="*/ 4254297 w 5049570"/>
              <a:gd name="connsiteY49" fmla="*/ 1151042 h 1409066"/>
              <a:gd name="connsiteX50" fmla="*/ 3822763 w 5049570"/>
              <a:gd name="connsiteY50" fmla="*/ 542985 h 1409066"/>
              <a:gd name="connsiteX51" fmla="*/ 4202329 w 5049570"/>
              <a:gd name="connsiteY51" fmla="*/ 22437 h 1409066"/>
              <a:gd name="connsiteX52" fmla="*/ 3931209 w 5049570"/>
              <a:gd name="connsiteY52" fmla="*/ 22437 h 1409066"/>
              <a:gd name="connsiteX53" fmla="*/ 3551644 w 5049570"/>
              <a:gd name="connsiteY53" fmla="*/ 542985 h 1409066"/>
              <a:gd name="connsiteX54" fmla="*/ 3551644 w 5049570"/>
              <a:gd name="connsiteY54" fmla="*/ 22437 h 1409066"/>
              <a:gd name="connsiteX55" fmla="*/ 3282785 w 5049570"/>
              <a:gd name="connsiteY55" fmla="*/ 22437 h 1409066"/>
              <a:gd name="connsiteX56" fmla="*/ 3282785 w 5049570"/>
              <a:gd name="connsiteY56" fmla="*/ 1151042 h 1409066"/>
              <a:gd name="connsiteX57" fmla="*/ 3551644 w 5049570"/>
              <a:gd name="connsiteY57" fmla="*/ 1151042 h 1409066"/>
              <a:gd name="connsiteX58" fmla="*/ 3551644 w 5049570"/>
              <a:gd name="connsiteY58" fmla="*/ 596833 h 1409066"/>
              <a:gd name="connsiteX59" fmla="*/ 3949281 w 5049570"/>
              <a:gd name="connsiteY59" fmla="*/ 1151042 h 1409066"/>
              <a:gd name="connsiteX60" fmla="*/ 2654694 w 5049570"/>
              <a:gd name="connsiteY60" fmla="*/ 210911 h 1409066"/>
              <a:gd name="connsiteX61" fmla="*/ 2828659 w 5049570"/>
              <a:gd name="connsiteY61" fmla="*/ 462210 h 1409066"/>
              <a:gd name="connsiteX62" fmla="*/ 2828659 w 5049570"/>
              <a:gd name="connsiteY62" fmla="*/ 484647 h 1409066"/>
              <a:gd name="connsiteX63" fmla="*/ 2453615 w 5049570"/>
              <a:gd name="connsiteY63" fmla="*/ 484647 h 1409066"/>
              <a:gd name="connsiteX64" fmla="*/ 2654694 w 5049570"/>
              <a:gd name="connsiteY64" fmla="*/ 210911 h 1409066"/>
              <a:gd name="connsiteX65" fmla="*/ 1721599 w 5049570"/>
              <a:gd name="connsiteY65" fmla="*/ 940124 h 1409066"/>
              <a:gd name="connsiteX66" fmla="*/ 1342034 w 5049570"/>
              <a:gd name="connsiteY66" fmla="*/ 940124 h 1409066"/>
              <a:gd name="connsiteX67" fmla="*/ 1436929 w 5049570"/>
              <a:gd name="connsiteY67" fmla="*/ 267005 h 1409066"/>
              <a:gd name="connsiteX68" fmla="*/ 1436929 w 5049570"/>
              <a:gd name="connsiteY68" fmla="*/ 233349 h 1409066"/>
              <a:gd name="connsiteX69" fmla="*/ 1721599 w 5049570"/>
              <a:gd name="connsiteY69" fmla="*/ 233349 h 1409066"/>
              <a:gd name="connsiteX70" fmla="*/ 1721599 w 5049570"/>
              <a:gd name="connsiteY70" fmla="*/ 940124 h 140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049570" h="1409066">
                <a:moveTo>
                  <a:pt x="3090748" y="1074749"/>
                </a:moveTo>
                <a:lnTo>
                  <a:pt x="3090748" y="857109"/>
                </a:lnTo>
                <a:cubicBezTo>
                  <a:pt x="3007144" y="913197"/>
                  <a:pt x="2867076" y="962562"/>
                  <a:pt x="2736025" y="962562"/>
                </a:cubicBezTo>
                <a:cubicBezTo>
                  <a:pt x="2539467" y="962562"/>
                  <a:pt x="2464918" y="870567"/>
                  <a:pt x="2453615" y="682096"/>
                </a:cubicBezTo>
                <a:lnTo>
                  <a:pt x="3102038" y="682096"/>
                </a:lnTo>
                <a:lnTo>
                  <a:pt x="3102038" y="540741"/>
                </a:lnTo>
                <a:cubicBezTo>
                  <a:pt x="3102038" y="148086"/>
                  <a:pt x="2928074" y="0"/>
                  <a:pt x="2659215" y="0"/>
                </a:cubicBezTo>
                <a:cubicBezTo>
                  <a:pt x="2331618" y="0"/>
                  <a:pt x="2175726" y="249055"/>
                  <a:pt x="2175726" y="590102"/>
                </a:cubicBezTo>
                <a:cubicBezTo>
                  <a:pt x="2175726" y="982754"/>
                  <a:pt x="2370023" y="1173479"/>
                  <a:pt x="2713444" y="1173479"/>
                </a:cubicBezTo>
                <a:cubicBezTo>
                  <a:pt x="2885148" y="1173479"/>
                  <a:pt x="3011665" y="1128604"/>
                  <a:pt x="3090748" y="1074749"/>
                </a:cubicBezTo>
                <a:close/>
                <a:moveTo>
                  <a:pt x="4771682" y="1173479"/>
                </a:moveTo>
                <a:cubicBezTo>
                  <a:pt x="4895939" y="1173479"/>
                  <a:pt x="4984052" y="1151042"/>
                  <a:pt x="5049571" y="1103922"/>
                </a:cubicBezTo>
                <a:lnTo>
                  <a:pt x="5049571" y="886282"/>
                </a:lnTo>
                <a:cubicBezTo>
                  <a:pt x="4981791" y="933389"/>
                  <a:pt x="4900460" y="962562"/>
                  <a:pt x="4787494" y="962562"/>
                </a:cubicBezTo>
                <a:cubicBezTo>
                  <a:pt x="4595444" y="962562"/>
                  <a:pt x="4516374" y="814476"/>
                  <a:pt x="4516374" y="581127"/>
                </a:cubicBezTo>
                <a:cubicBezTo>
                  <a:pt x="4516374" y="336560"/>
                  <a:pt x="4613529" y="210911"/>
                  <a:pt x="4789754" y="210911"/>
                </a:cubicBezTo>
                <a:cubicBezTo>
                  <a:pt x="4893678" y="210911"/>
                  <a:pt x="4995355" y="246811"/>
                  <a:pt x="5049571" y="280467"/>
                </a:cubicBezTo>
                <a:lnTo>
                  <a:pt x="5049571" y="53850"/>
                </a:lnTo>
                <a:cubicBezTo>
                  <a:pt x="4993094" y="22437"/>
                  <a:pt x="4893678" y="0"/>
                  <a:pt x="4760379" y="0"/>
                </a:cubicBezTo>
                <a:cubicBezTo>
                  <a:pt x="4416959" y="0"/>
                  <a:pt x="4238473" y="244567"/>
                  <a:pt x="4238473" y="587858"/>
                </a:cubicBezTo>
                <a:cubicBezTo>
                  <a:pt x="4238473" y="964807"/>
                  <a:pt x="4412450" y="1173479"/>
                  <a:pt x="4771682" y="1173479"/>
                </a:cubicBezTo>
                <a:close/>
                <a:moveTo>
                  <a:pt x="628091" y="22437"/>
                </a:moveTo>
                <a:lnTo>
                  <a:pt x="628091" y="468941"/>
                </a:lnTo>
                <a:lnTo>
                  <a:pt x="268859" y="468941"/>
                </a:lnTo>
                <a:lnTo>
                  <a:pt x="268859" y="22437"/>
                </a:lnTo>
                <a:lnTo>
                  <a:pt x="0" y="22437"/>
                </a:lnTo>
                <a:lnTo>
                  <a:pt x="0" y="1151042"/>
                </a:lnTo>
                <a:lnTo>
                  <a:pt x="268859" y="1151042"/>
                </a:lnTo>
                <a:lnTo>
                  <a:pt x="268859" y="679852"/>
                </a:lnTo>
                <a:lnTo>
                  <a:pt x="628091" y="679852"/>
                </a:lnTo>
                <a:lnTo>
                  <a:pt x="628091" y="1151042"/>
                </a:lnTo>
                <a:lnTo>
                  <a:pt x="896950" y="1151042"/>
                </a:lnTo>
                <a:lnTo>
                  <a:pt x="896950" y="22437"/>
                </a:lnTo>
                <a:lnTo>
                  <a:pt x="628091" y="22437"/>
                </a:lnTo>
                <a:close/>
                <a:moveTo>
                  <a:pt x="2110194" y="940124"/>
                </a:moveTo>
                <a:lnTo>
                  <a:pt x="1990459" y="940124"/>
                </a:lnTo>
                <a:lnTo>
                  <a:pt x="1990459" y="22437"/>
                </a:lnTo>
                <a:lnTo>
                  <a:pt x="1206475" y="22437"/>
                </a:lnTo>
                <a:lnTo>
                  <a:pt x="1206475" y="118917"/>
                </a:lnTo>
                <a:cubicBezTo>
                  <a:pt x="1206475" y="394897"/>
                  <a:pt x="1188402" y="751652"/>
                  <a:pt x="1093508" y="940124"/>
                </a:cubicBezTo>
                <a:lnTo>
                  <a:pt x="1009917" y="940124"/>
                </a:lnTo>
                <a:lnTo>
                  <a:pt x="1009917" y="1409066"/>
                </a:lnTo>
                <a:lnTo>
                  <a:pt x="1258443" y="1409066"/>
                </a:lnTo>
                <a:lnTo>
                  <a:pt x="1258443" y="1151042"/>
                </a:lnTo>
                <a:lnTo>
                  <a:pt x="1861680" y="1151042"/>
                </a:lnTo>
                <a:lnTo>
                  <a:pt x="1861680" y="1409066"/>
                </a:lnTo>
                <a:lnTo>
                  <a:pt x="2110194" y="1409066"/>
                </a:lnTo>
                <a:lnTo>
                  <a:pt x="2110194" y="940124"/>
                </a:lnTo>
                <a:close/>
                <a:moveTo>
                  <a:pt x="3949281" y="1151042"/>
                </a:moveTo>
                <a:lnTo>
                  <a:pt x="4254297" y="1151042"/>
                </a:lnTo>
                <a:lnTo>
                  <a:pt x="3822763" y="542985"/>
                </a:lnTo>
                <a:lnTo>
                  <a:pt x="4202329" y="22437"/>
                </a:lnTo>
                <a:lnTo>
                  <a:pt x="3931209" y="22437"/>
                </a:lnTo>
                <a:lnTo>
                  <a:pt x="3551644" y="542985"/>
                </a:lnTo>
                <a:lnTo>
                  <a:pt x="3551644" y="22437"/>
                </a:lnTo>
                <a:lnTo>
                  <a:pt x="3282785" y="22437"/>
                </a:lnTo>
                <a:lnTo>
                  <a:pt x="3282785" y="1151042"/>
                </a:lnTo>
                <a:lnTo>
                  <a:pt x="3551644" y="1151042"/>
                </a:lnTo>
                <a:lnTo>
                  <a:pt x="3551644" y="596833"/>
                </a:lnTo>
                <a:lnTo>
                  <a:pt x="3949281" y="1151042"/>
                </a:lnTo>
                <a:close/>
                <a:moveTo>
                  <a:pt x="2654694" y="210911"/>
                </a:moveTo>
                <a:cubicBezTo>
                  <a:pt x="2787993" y="210911"/>
                  <a:pt x="2828659" y="320855"/>
                  <a:pt x="2828659" y="462210"/>
                </a:cubicBezTo>
                <a:lnTo>
                  <a:pt x="2828659" y="484647"/>
                </a:lnTo>
                <a:lnTo>
                  <a:pt x="2453615" y="484647"/>
                </a:lnTo>
                <a:cubicBezTo>
                  <a:pt x="2460397" y="305149"/>
                  <a:pt x="2525916" y="210911"/>
                  <a:pt x="2654694" y="210911"/>
                </a:cubicBezTo>
                <a:close/>
                <a:moveTo>
                  <a:pt x="1721599" y="940124"/>
                </a:moveTo>
                <a:lnTo>
                  <a:pt x="1342034" y="940124"/>
                </a:lnTo>
                <a:cubicBezTo>
                  <a:pt x="1416583" y="769602"/>
                  <a:pt x="1436929" y="462210"/>
                  <a:pt x="1436929" y="267005"/>
                </a:cubicBezTo>
                <a:lnTo>
                  <a:pt x="1436929" y="233349"/>
                </a:lnTo>
                <a:lnTo>
                  <a:pt x="1721599" y="233349"/>
                </a:lnTo>
                <a:lnTo>
                  <a:pt x="1721599" y="940124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4">
            <a:extLst>
              <a:ext uri="{FF2B5EF4-FFF2-40B4-BE49-F238E27FC236}">
                <a16:creationId xmlns:a16="http://schemas.microsoft.com/office/drawing/2014/main" id="{13760024-1035-F241-B67E-5B138AE7E6E9}"/>
              </a:ext>
            </a:extLst>
          </p:cNvPr>
          <p:cNvSpPr/>
          <p:nvPr userDrawn="1"/>
        </p:nvSpPr>
        <p:spPr>
          <a:xfrm>
            <a:off x="9032081" y="5576928"/>
            <a:ext cx="1043805" cy="1559399"/>
          </a:xfrm>
          <a:custGeom>
            <a:avLst/>
            <a:gdLst>
              <a:gd name="connsiteX0" fmla="*/ 770428 w 1043805"/>
              <a:gd name="connsiteY0" fmla="*/ 1559399 h 1559399"/>
              <a:gd name="connsiteX1" fmla="*/ 1043805 w 1043805"/>
              <a:gd name="connsiteY1" fmla="*/ 1559399 h 1559399"/>
              <a:gd name="connsiteX2" fmla="*/ 1043805 w 1043805"/>
              <a:gd name="connsiteY2" fmla="*/ 0 h 1559399"/>
              <a:gd name="connsiteX3" fmla="*/ 646165 w 1043805"/>
              <a:gd name="connsiteY3" fmla="*/ 0 h 1559399"/>
              <a:gd name="connsiteX4" fmla="*/ 36149 w 1043805"/>
              <a:gd name="connsiteY4" fmla="*/ 504841 h 1559399"/>
              <a:gd name="connsiteX5" fmla="*/ 356972 w 1043805"/>
              <a:gd name="connsiteY5" fmla="*/ 1032119 h 1559399"/>
              <a:gd name="connsiteX6" fmla="*/ 0 w 1043805"/>
              <a:gd name="connsiteY6" fmla="*/ 1559399 h 1559399"/>
              <a:gd name="connsiteX7" fmla="*/ 295971 w 1043805"/>
              <a:gd name="connsiteY7" fmla="*/ 1559399 h 1559399"/>
              <a:gd name="connsiteX8" fmla="*/ 693611 w 1043805"/>
              <a:gd name="connsiteY8" fmla="*/ 969295 h 1559399"/>
              <a:gd name="connsiteX9" fmla="*/ 555793 w 1043805"/>
              <a:gd name="connsiteY9" fmla="*/ 877301 h 1559399"/>
              <a:gd name="connsiteX10" fmla="*/ 307268 w 1043805"/>
              <a:gd name="connsiteY10" fmla="*/ 489135 h 1559399"/>
              <a:gd name="connsiteX11" fmla="*/ 648424 w 1043805"/>
              <a:gd name="connsiteY11" fmla="*/ 210911 h 1559399"/>
              <a:gd name="connsiteX12" fmla="*/ 770428 w 1043805"/>
              <a:gd name="connsiteY12" fmla="*/ 210911 h 1559399"/>
              <a:gd name="connsiteX13" fmla="*/ 770428 w 1043805"/>
              <a:gd name="connsiteY13" fmla="*/ 1559399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43805" h="1559399">
                <a:moveTo>
                  <a:pt x="770428" y="1559399"/>
                </a:moveTo>
                <a:lnTo>
                  <a:pt x="1043805" y="1559399"/>
                </a:lnTo>
                <a:lnTo>
                  <a:pt x="1043805" y="0"/>
                </a:lnTo>
                <a:lnTo>
                  <a:pt x="646165" y="0"/>
                </a:lnTo>
                <a:cubicBezTo>
                  <a:pt x="246266" y="0"/>
                  <a:pt x="36149" y="204180"/>
                  <a:pt x="36149" y="504841"/>
                </a:cubicBezTo>
                <a:cubicBezTo>
                  <a:pt x="36149" y="744921"/>
                  <a:pt x="151374" y="886276"/>
                  <a:pt x="356972" y="1032119"/>
                </a:cubicBezTo>
                <a:lnTo>
                  <a:pt x="0" y="1559399"/>
                </a:lnTo>
                <a:lnTo>
                  <a:pt x="295971" y="1559399"/>
                </a:lnTo>
                <a:lnTo>
                  <a:pt x="693611" y="969295"/>
                </a:lnTo>
                <a:lnTo>
                  <a:pt x="555793" y="877301"/>
                </a:lnTo>
                <a:cubicBezTo>
                  <a:pt x="388602" y="765115"/>
                  <a:pt x="307268" y="677608"/>
                  <a:pt x="307268" y="489135"/>
                </a:cubicBezTo>
                <a:cubicBezTo>
                  <a:pt x="307268" y="323099"/>
                  <a:pt x="424752" y="210911"/>
                  <a:pt x="648424" y="210911"/>
                </a:cubicBezTo>
                <a:lnTo>
                  <a:pt x="770428" y="210911"/>
                </a:lnTo>
                <a:lnTo>
                  <a:pt x="770428" y="1559399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конк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изображение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держание_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801593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763F4EA5-0FD3-A649-A743-5603FCC9F02E}"/>
              </a:ext>
            </a:extLst>
          </p:cNvPr>
          <p:cNvSpPr/>
          <p:nvPr userDrawn="1"/>
        </p:nvSpPr>
        <p:spPr>
          <a:xfrm>
            <a:off x="10075361" y="5577353"/>
            <a:ext cx="5417844" cy="1581836"/>
          </a:xfrm>
          <a:custGeom>
            <a:avLst/>
            <a:gdLst>
              <a:gd name="connsiteX0" fmla="*/ 2636621 w 5417844"/>
              <a:gd name="connsiteY0" fmla="*/ 1581837 h 1581836"/>
              <a:gd name="connsiteX1" fmla="*/ 2939376 w 5417844"/>
              <a:gd name="connsiteY1" fmla="*/ 1413549 h 1581836"/>
              <a:gd name="connsiteX2" fmla="*/ 2952926 w 5417844"/>
              <a:gd name="connsiteY2" fmla="*/ 1559399 h 1581836"/>
              <a:gd name="connsiteX3" fmla="*/ 3201453 w 5417844"/>
              <a:gd name="connsiteY3" fmla="*/ 1559399 h 1581836"/>
              <a:gd name="connsiteX4" fmla="*/ 3201453 w 5417844"/>
              <a:gd name="connsiteY4" fmla="*/ 0 h 1581836"/>
              <a:gd name="connsiteX5" fmla="*/ 2932594 w 5417844"/>
              <a:gd name="connsiteY5" fmla="*/ 0 h 1581836"/>
              <a:gd name="connsiteX6" fmla="*/ 2932594 w 5417844"/>
              <a:gd name="connsiteY6" fmla="*/ 563177 h 1581836"/>
              <a:gd name="connsiteX7" fmla="*/ 2647923 w 5417844"/>
              <a:gd name="connsiteY7" fmla="*/ 408360 h 1581836"/>
              <a:gd name="connsiteX8" fmla="*/ 2207348 w 5417844"/>
              <a:gd name="connsiteY8" fmla="*/ 1002951 h 1581836"/>
              <a:gd name="connsiteX9" fmla="*/ 2636621 w 5417844"/>
              <a:gd name="connsiteY9" fmla="*/ 1581837 h 1581836"/>
              <a:gd name="connsiteX10" fmla="*/ 4288179 w 5417844"/>
              <a:gd name="connsiteY10" fmla="*/ 1483107 h 1581836"/>
              <a:gd name="connsiteX11" fmla="*/ 4288179 w 5417844"/>
              <a:gd name="connsiteY11" fmla="*/ 1265467 h 1581836"/>
              <a:gd name="connsiteX12" fmla="*/ 3933468 w 5417844"/>
              <a:gd name="connsiteY12" fmla="*/ 1370919 h 1581836"/>
              <a:gd name="connsiteX13" fmla="*/ 3651058 w 5417844"/>
              <a:gd name="connsiteY13" fmla="*/ 1090456 h 1581836"/>
              <a:gd name="connsiteX14" fmla="*/ 4299482 w 5417844"/>
              <a:gd name="connsiteY14" fmla="*/ 1090456 h 1581836"/>
              <a:gd name="connsiteX15" fmla="*/ 4299482 w 5417844"/>
              <a:gd name="connsiteY15" fmla="*/ 949101 h 1581836"/>
              <a:gd name="connsiteX16" fmla="*/ 3856659 w 5417844"/>
              <a:gd name="connsiteY16" fmla="*/ 408360 h 1581836"/>
              <a:gd name="connsiteX17" fmla="*/ 3373157 w 5417844"/>
              <a:gd name="connsiteY17" fmla="*/ 998463 h 1581836"/>
              <a:gd name="connsiteX18" fmla="*/ 3910875 w 5417844"/>
              <a:gd name="connsiteY18" fmla="*/ 1581837 h 1581836"/>
              <a:gd name="connsiteX19" fmla="*/ 4288179 w 5417844"/>
              <a:gd name="connsiteY19" fmla="*/ 1483107 h 1581836"/>
              <a:gd name="connsiteX20" fmla="*/ 905991 w 5417844"/>
              <a:gd name="connsiteY20" fmla="*/ 789796 h 1581836"/>
              <a:gd name="connsiteX21" fmla="*/ 481240 w 5417844"/>
              <a:gd name="connsiteY21" fmla="*/ 412847 h 1581836"/>
              <a:gd name="connsiteX22" fmla="*/ 81335 w 5417844"/>
              <a:gd name="connsiteY22" fmla="*/ 545229 h 1581836"/>
              <a:gd name="connsiteX23" fmla="*/ 81335 w 5417844"/>
              <a:gd name="connsiteY23" fmla="*/ 776333 h 1581836"/>
              <a:gd name="connsiteX24" fmla="*/ 449604 w 5417844"/>
              <a:gd name="connsiteY24" fmla="*/ 626002 h 1581836"/>
              <a:gd name="connsiteX25" fmla="*/ 637132 w 5417844"/>
              <a:gd name="connsiteY25" fmla="*/ 792040 h 1581836"/>
              <a:gd name="connsiteX26" fmla="*/ 637132 w 5417844"/>
              <a:gd name="connsiteY26" fmla="*/ 863838 h 1581836"/>
              <a:gd name="connsiteX27" fmla="*/ 594194 w 5417844"/>
              <a:gd name="connsiteY27" fmla="*/ 863838 h 1581836"/>
              <a:gd name="connsiteX28" fmla="*/ 0 w 5417844"/>
              <a:gd name="connsiteY28" fmla="*/ 1231812 h 1581836"/>
              <a:gd name="connsiteX29" fmla="*/ 347941 w 5417844"/>
              <a:gd name="connsiteY29" fmla="*/ 1575102 h 1581836"/>
              <a:gd name="connsiteX30" fmla="*/ 625829 w 5417844"/>
              <a:gd name="connsiteY30" fmla="*/ 1469649 h 1581836"/>
              <a:gd name="connsiteX31" fmla="*/ 637132 w 5417844"/>
              <a:gd name="connsiteY31" fmla="*/ 1469649 h 1581836"/>
              <a:gd name="connsiteX32" fmla="*/ 657465 w 5417844"/>
              <a:gd name="connsiteY32" fmla="*/ 1559399 h 1581836"/>
              <a:gd name="connsiteX33" fmla="*/ 919542 w 5417844"/>
              <a:gd name="connsiteY33" fmla="*/ 1559399 h 1581836"/>
              <a:gd name="connsiteX34" fmla="*/ 905991 w 5417844"/>
              <a:gd name="connsiteY34" fmla="*/ 1283414 h 1581836"/>
              <a:gd name="connsiteX35" fmla="*/ 905991 w 5417844"/>
              <a:gd name="connsiteY35" fmla="*/ 789796 h 1581836"/>
              <a:gd name="connsiteX36" fmla="*/ 1394002 w 5417844"/>
              <a:gd name="connsiteY36" fmla="*/ 749408 h 1581836"/>
              <a:gd name="connsiteX37" fmla="*/ 1619935 w 5417844"/>
              <a:gd name="connsiteY37" fmla="*/ 637221 h 1581836"/>
              <a:gd name="connsiteX38" fmla="*/ 1757742 w 5417844"/>
              <a:gd name="connsiteY38" fmla="*/ 762871 h 1581836"/>
              <a:gd name="connsiteX39" fmla="*/ 1757742 w 5417844"/>
              <a:gd name="connsiteY39" fmla="*/ 1559399 h 1581836"/>
              <a:gd name="connsiteX40" fmla="*/ 2026614 w 5417844"/>
              <a:gd name="connsiteY40" fmla="*/ 1559399 h 1581836"/>
              <a:gd name="connsiteX41" fmla="*/ 2026614 w 5417844"/>
              <a:gd name="connsiteY41" fmla="*/ 735946 h 1581836"/>
              <a:gd name="connsiteX42" fmla="*/ 1717077 w 5417844"/>
              <a:gd name="connsiteY42" fmla="*/ 412847 h 1581836"/>
              <a:gd name="connsiteX43" fmla="*/ 1407553 w 5417844"/>
              <a:gd name="connsiteY43" fmla="*/ 525035 h 1581836"/>
              <a:gd name="connsiteX44" fmla="*/ 1394002 w 5417844"/>
              <a:gd name="connsiteY44" fmla="*/ 525035 h 1581836"/>
              <a:gd name="connsiteX45" fmla="*/ 1387220 w 5417844"/>
              <a:gd name="connsiteY45" fmla="*/ 430797 h 1581836"/>
              <a:gd name="connsiteX46" fmla="*/ 1125143 w 5417844"/>
              <a:gd name="connsiteY46" fmla="*/ 430797 h 1581836"/>
              <a:gd name="connsiteX47" fmla="*/ 1125143 w 5417844"/>
              <a:gd name="connsiteY47" fmla="*/ 1559399 h 1581836"/>
              <a:gd name="connsiteX48" fmla="*/ 1394002 w 5417844"/>
              <a:gd name="connsiteY48" fmla="*/ 1559399 h 1581836"/>
              <a:gd name="connsiteX49" fmla="*/ 1394002 w 5417844"/>
              <a:gd name="connsiteY49" fmla="*/ 749408 h 1581836"/>
              <a:gd name="connsiteX50" fmla="*/ 5115089 w 5417844"/>
              <a:gd name="connsiteY50" fmla="*/ 1559399 h 1581836"/>
              <a:gd name="connsiteX51" fmla="*/ 5417844 w 5417844"/>
              <a:gd name="connsiteY51" fmla="*/ 1559399 h 1581836"/>
              <a:gd name="connsiteX52" fmla="*/ 5047322 w 5417844"/>
              <a:gd name="connsiteY52" fmla="*/ 978270 h 1581836"/>
              <a:gd name="connsiteX53" fmla="*/ 5368137 w 5417844"/>
              <a:gd name="connsiteY53" fmla="*/ 430797 h 1581836"/>
              <a:gd name="connsiteX54" fmla="*/ 5099277 w 5417844"/>
              <a:gd name="connsiteY54" fmla="*/ 430797 h 1581836"/>
              <a:gd name="connsiteX55" fmla="*/ 4904980 w 5417844"/>
              <a:gd name="connsiteY55" fmla="*/ 771846 h 1581836"/>
              <a:gd name="connsiteX56" fmla="*/ 4688090 w 5417844"/>
              <a:gd name="connsiteY56" fmla="*/ 430797 h 1581836"/>
              <a:gd name="connsiteX57" fmla="*/ 4385335 w 5417844"/>
              <a:gd name="connsiteY57" fmla="*/ 430797 h 1581836"/>
              <a:gd name="connsiteX58" fmla="*/ 4728755 w 5417844"/>
              <a:gd name="connsiteY58" fmla="*/ 971538 h 1581836"/>
              <a:gd name="connsiteX59" fmla="*/ 4371783 w 5417844"/>
              <a:gd name="connsiteY59" fmla="*/ 1559399 h 1581836"/>
              <a:gd name="connsiteX60" fmla="*/ 4645164 w 5417844"/>
              <a:gd name="connsiteY60" fmla="*/ 1559399 h 1581836"/>
              <a:gd name="connsiteX61" fmla="*/ 4873345 w 5417844"/>
              <a:gd name="connsiteY61" fmla="*/ 1177962 h 1581836"/>
              <a:gd name="connsiteX62" fmla="*/ 5115089 w 5417844"/>
              <a:gd name="connsiteY62" fmla="*/ 1559399 h 1581836"/>
              <a:gd name="connsiteX63" fmla="*/ 2715703 w 5417844"/>
              <a:gd name="connsiteY63" fmla="*/ 619271 h 1581836"/>
              <a:gd name="connsiteX64" fmla="*/ 2932594 w 5417844"/>
              <a:gd name="connsiteY64" fmla="*/ 993976 h 1581836"/>
              <a:gd name="connsiteX65" fmla="*/ 2704400 w 5417844"/>
              <a:gd name="connsiteY65" fmla="*/ 1370919 h 1581836"/>
              <a:gd name="connsiteX66" fmla="*/ 2485249 w 5417844"/>
              <a:gd name="connsiteY66" fmla="*/ 1002951 h 1581836"/>
              <a:gd name="connsiteX67" fmla="*/ 2715703 w 5417844"/>
              <a:gd name="connsiteY67" fmla="*/ 619271 h 1581836"/>
              <a:gd name="connsiteX68" fmla="*/ 3852137 w 5417844"/>
              <a:gd name="connsiteY68" fmla="*/ 619271 h 1581836"/>
              <a:gd name="connsiteX69" fmla="*/ 4026102 w 5417844"/>
              <a:gd name="connsiteY69" fmla="*/ 870570 h 1581836"/>
              <a:gd name="connsiteX70" fmla="*/ 4026102 w 5417844"/>
              <a:gd name="connsiteY70" fmla="*/ 893007 h 1581836"/>
              <a:gd name="connsiteX71" fmla="*/ 3651058 w 5417844"/>
              <a:gd name="connsiteY71" fmla="*/ 893007 h 1581836"/>
              <a:gd name="connsiteX72" fmla="*/ 3852137 w 5417844"/>
              <a:gd name="connsiteY72" fmla="*/ 619271 h 1581836"/>
              <a:gd name="connsiteX73" fmla="*/ 637132 w 5417844"/>
              <a:gd name="connsiteY73" fmla="*/ 1290149 h 1581836"/>
              <a:gd name="connsiteX74" fmla="*/ 445083 w 5417844"/>
              <a:gd name="connsiteY74" fmla="*/ 1379899 h 1581836"/>
              <a:gd name="connsiteX75" fmla="*/ 275639 w 5417844"/>
              <a:gd name="connsiteY75" fmla="*/ 1216106 h 1581836"/>
              <a:gd name="connsiteX76" fmla="*/ 598715 w 5417844"/>
              <a:gd name="connsiteY76" fmla="*/ 1041093 h 1581836"/>
              <a:gd name="connsiteX77" fmla="*/ 637132 w 5417844"/>
              <a:gd name="connsiteY77" fmla="*/ 1041093 h 1581836"/>
              <a:gd name="connsiteX78" fmla="*/ 637132 w 5417844"/>
              <a:gd name="connsiteY78" fmla="*/ 1290149 h 15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7844" h="1581836">
                <a:moveTo>
                  <a:pt x="2636621" y="1581837"/>
                </a:moveTo>
                <a:cubicBezTo>
                  <a:pt x="2763150" y="1581837"/>
                  <a:pt x="2867075" y="1523492"/>
                  <a:pt x="2939376" y="1413549"/>
                </a:cubicBezTo>
                <a:lnTo>
                  <a:pt x="2952926" y="1559399"/>
                </a:lnTo>
                <a:lnTo>
                  <a:pt x="3201453" y="1559399"/>
                </a:lnTo>
                <a:lnTo>
                  <a:pt x="3201453" y="0"/>
                </a:lnTo>
                <a:lnTo>
                  <a:pt x="2932594" y="0"/>
                </a:lnTo>
                <a:lnTo>
                  <a:pt x="2932594" y="563177"/>
                </a:lnTo>
                <a:cubicBezTo>
                  <a:pt x="2864814" y="462210"/>
                  <a:pt x="2765398" y="408360"/>
                  <a:pt x="2647923" y="408360"/>
                </a:cubicBezTo>
                <a:cubicBezTo>
                  <a:pt x="2388094" y="408360"/>
                  <a:pt x="2207348" y="626002"/>
                  <a:pt x="2207348" y="1002951"/>
                </a:cubicBezTo>
                <a:cubicBezTo>
                  <a:pt x="2207348" y="1375409"/>
                  <a:pt x="2383586" y="1581837"/>
                  <a:pt x="2636621" y="1581837"/>
                </a:cubicBezTo>
                <a:close/>
                <a:moveTo>
                  <a:pt x="4288179" y="1483107"/>
                </a:moveTo>
                <a:lnTo>
                  <a:pt x="4288179" y="1265467"/>
                </a:lnTo>
                <a:cubicBezTo>
                  <a:pt x="4204588" y="1321567"/>
                  <a:pt x="4064507" y="1370919"/>
                  <a:pt x="3933468" y="1370919"/>
                </a:cubicBezTo>
                <a:cubicBezTo>
                  <a:pt x="3736910" y="1370919"/>
                  <a:pt x="3662349" y="1278924"/>
                  <a:pt x="3651058" y="1090456"/>
                </a:cubicBezTo>
                <a:lnTo>
                  <a:pt x="4299482" y="1090456"/>
                </a:lnTo>
                <a:lnTo>
                  <a:pt x="4299482" y="949101"/>
                </a:lnTo>
                <a:cubicBezTo>
                  <a:pt x="4299482" y="556447"/>
                  <a:pt x="4125518" y="408360"/>
                  <a:pt x="3856659" y="408360"/>
                </a:cubicBezTo>
                <a:cubicBezTo>
                  <a:pt x="3529049" y="408360"/>
                  <a:pt x="3373157" y="657415"/>
                  <a:pt x="3373157" y="998463"/>
                </a:cubicBezTo>
                <a:cubicBezTo>
                  <a:pt x="3373157" y="1391112"/>
                  <a:pt x="3567467" y="1581837"/>
                  <a:pt x="3910875" y="1581837"/>
                </a:cubicBezTo>
                <a:cubicBezTo>
                  <a:pt x="4082592" y="1581837"/>
                  <a:pt x="4209109" y="1536962"/>
                  <a:pt x="4288179" y="1483107"/>
                </a:cubicBezTo>
                <a:close/>
                <a:moveTo>
                  <a:pt x="905991" y="789796"/>
                </a:moveTo>
                <a:cubicBezTo>
                  <a:pt x="905991" y="516060"/>
                  <a:pt x="765910" y="412847"/>
                  <a:pt x="481240" y="412847"/>
                </a:cubicBezTo>
                <a:cubicBezTo>
                  <a:pt x="305002" y="412847"/>
                  <a:pt x="162673" y="486891"/>
                  <a:pt x="81335" y="545229"/>
                </a:cubicBezTo>
                <a:lnTo>
                  <a:pt x="81335" y="776333"/>
                </a:lnTo>
                <a:cubicBezTo>
                  <a:pt x="167194" y="706777"/>
                  <a:pt x="298233" y="626002"/>
                  <a:pt x="449604" y="626002"/>
                </a:cubicBezTo>
                <a:cubicBezTo>
                  <a:pt x="578382" y="626002"/>
                  <a:pt x="637132" y="670877"/>
                  <a:pt x="637132" y="792040"/>
                </a:cubicBezTo>
                <a:lnTo>
                  <a:pt x="637132" y="863838"/>
                </a:lnTo>
                <a:lnTo>
                  <a:pt x="594194" y="863838"/>
                </a:lnTo>
                <a:cubicBezTo>
                  <a:pt x="183006" y="863838"/>
                  <a:pt x="0" y="996219"/>
                  <a:pt x="0" y="1231812"/>
                </a:cubicBezTo>
                <a:cubicBezTo>
                  <a:pt x="0" y="1449457"/>
                  <a:pt x="140080" y="1575102"/>
                  <a:pt x="347941" y="1575102"/>
                </a:cubicBezTo>
                <a:cubicBezTo>
                  <a:pt x="506081" y="1575102"/>
                  <a:pt x="573861" y="1523492"/>
                  <a:pt x="625829" y="1469649"/>
                </a:cubicBezTo>
                <a:lnTo>
                  <a:pt x="637132" y="1469649"/>
                </a:lnTo>
                <a:cubicBezTo>
                  <a:pt x="639380" y="1498822"/>
                  <a:pt x="648423" y="1536962"/>
                  <a:pt x="657465" y="1559399"/>
                </a:cubicBezTo>
                <a:lnTo>
                  <a:pt x="919542" y="1559399"/>
                </a:lnTo>
                <a:cubicBezTo>
                  <a:pt x="910500" y="1467404"/>
                  <a:pt x="905991" y="1375409"/>
                  <a:pt x="905991" y="1283414"/>
                </a:cubicBezTo>
                <a:lnTo>
                  <a:pt x="905991" y="789796"/>
                </a:lnTo>
                <a:close/>
                <a:moveTo>
                  <a:pt x="1394002" y="749408"/>
                </a:moveTo>
                <a:cubicBezTo>
                  <a:pt x="1443709" y="688827"/>
                  <a:pt x="1522780" y="637221"/>
                  <a:pt x="1619935" y="637221"/>
                </a:cubicBezTo>
                <a:cubicBezTo>
                  <a:pt x="1714816" y="637221"/>
                  <a:pt x="1757742" y="677608"/>
                  <a:pt x="1757742" y="762871"/>
                </a:cubicBezTo>
                <a:lnTo>
                  <a:pt x="1757742" y="1559399"/>
                </a:lnTo>
                <a:lnTo>
                  <a:pt x="2026614" y="1559399"/>
                </a:lnTo>
                <a:lnTo>
                  <a:pt x="2026614" y="735946"/>
                </a:lnTo>
                <a:cubicBezTo>
                  <a:pt x="2026614" y="511572"/>
                  <a:pt x="1936241" y="412847"/>
                  <a:pt x="1717077" y="412847"/>
                </a:cubicBezTo>
                <a:cubicBezTo>
                  <a:pt x="1556663" y="412847"/>
                  <a:pt x="1461781" y="471185"/>
                  <a:pt x="1407553" y="525035"/>
                </a:cubicBezTo>
                <a:lnTo>
                  <a:pt x="1394002" y="525035"/>
                </a:lnTo>
                <a:lnTo>
                  <a:pt x="1387220" y="430797"/>
                </a:lnTo>
                <a:lnTo>
                  <a:pt x="1125143" y="430797"/>
                </a:lnTo>
                <a:lnTo>
                  <a:pt x="1125143" y="1559399"/>
                </a:lnTo>
                <a:lnTo>
                  <a:pt x="1394002" y="1559399"/>
                </a:lnTo>
                <a:lnTo>
                  <a:pt x="1394002" y="749408"/>
                </a:lnTo>
                <a:close/>
                <a:moveTo>
                  <a:pt x="5115089" y="1559399"/>
                </a:moveTo>
                <a:lnTo>
                  <a:pt x="5417844" y="1559399"/>
                </a:lnTo>
                <a:lnTo>
                  <a:pt x="5047322" y="978270"/>
                </a:lnTo>
                <a:lnTo>
                  <a:pt x="5368137" y="430797"/>
                </a:lnTo>
                <a:lnTo>
                  <a:pt x="5099277" y="430797"/>
                </a:lnTo>
                <a:lnTo>
                  <a:pt x="4904980" y="771846"/>
                </a:lnTo>
                <a:lnTo>
                  <a:pt x="4688090" y="430797"/>
                </a:lnTo>
                <a:lnTo>
                  <a:pt x="4385335" y="430797"/>
                </a:lnTo>
                <a:lnTo>
                  <a:pt x="4728755" y="971538"/>
                </a:lnTo>
                <a:lnTo>
                  <a:pt x="4371783" y="1559399"/>
                </a:lnTo>
                <a:lnTo>
                  <a:pt x="4645164" y="1559399"/>
                </a:lnTo>
                <a:lnTo>
                  <a:pt x="4873345" y="1177962"/>
                </a:lnTo>
                <a:lnTo>
                  <a:pt x="5115089" y="1559399"/>
                </a:lnTo>
                <a:close/>
                <a:moveTo>
                  <a:pt x="2715703" y="619271"/>
                </a:moveTo>
                <a:cubicBezTo>
                  <a:pt x="2860293" y="619271"/>
                  <a:pt x="2932594" y="733702"/>
                  <a:pt x="2932594" y="993976"/>
                </a:cubicBezTo>
                <a:cubicBezTo>
                  <a:pt x="2932594" y="1256493"/>
                  <a:pt x="2855772" y="1370919"/>
                  <a:pt x="2704400" y="1370919"/>
                </a:cubicBezTo>
                <a:cubicBezTo>
                  <a:pt x="2557550" y="1370919"/>
                  <a:pt x="2485249" y="1258732"/>
                  <a:pt x="2485249" y="1002951"/>
                </a:cubicBezTo>
                <a:cubicBezTo>
                  <a:pt x="2485249" y="735946"/>
                  <a:pt x="2562071" y="619271"/>
                  <a:pt x="2715703" y="619271"/>
                </a:cubicBezTo>
                <a:close/>
                <a:moveTo>
                  <a:pt x="3852137" y="619271"/>
                </a:moveTo>
                <a:cubicBezTo>
                  <a:pt x="3985437" y="619271"/>
                  <a:pt x="4026102" y="729215"/>
                  <a:pt x="4026102" y="870570"/>
                </a:cubicBezTo>
                <a:lnTo>
                  <a:pt x="4026102" y="893007"/>
                </a:lnTo>
                <a:lnTo>
                  <a:pt x="3651058" y="893007"/>
                </a:lnTo>
                <a:cubicBezTo>
                  <a:pt x="3657840" y="713508"/>
                  <a:pt x="3723359" y="619271"/>
                  <a:pt x="3852137" y="619271"/>
                </a:cubicBezTo>
                <a:close/>
                <a:moveTo>
                  <a:pt x="637132" y="1290149"/>
                </a:moveTo>
                <a:cubicBezTo>
                  <a:pt x="603236" y="1339514"/>
                  <a:pt x="539977" y="1379899"/>
                  <a:pt x="445083" y="1379899"/>
                </a:cubicBezTo>
                <a:cubicBezTo>
                  <a:pt x="332116" y="1379899"/>
                  <a:pt x="275639" y="1314832"/>
                  <a:pt x="275639" y="1216106"/>
                </a:cubicBezTo>
                <a:cubicBezTo>
                  <a:pt x="275639" y="1085968"/>
                  <a:pt x="368273" y="1041093"/>
                  <a:pt x="598715" y="1041093"/>
                </a:cubicBezTo>
                <a:lnTo>
                  <a:pt x="637132" y="1041093"/>
                </a:lnTo>
                <a:lnTo>
                  <a:pt x="637132" y="1290149"/>
                </a:lnTo>
                <a:close/>
              </a:path>
            </a:pathLst>
          </a:custGeom>
          <a:solidFill>
            <a:srgbClr val="000000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6D06C072-ED2B-624D-B918-DA53B42A51B9}"/>
              </a:ext>
            </a:extLst>
          </p:cNvPr>
          <p:cNvSpPr/>
          <p:nvPr userDrawn="1"/>
        </p:nvSpPr>
        <p:spPr>
          <a:xfrm>
            <a:off x="8889206" y="5577353"/>
            <a:ext cx="1301369" cy="1559399"/>
          </a:xfrm>
          <a:custGeom>
            <a:avLst/>
            <a:gdLst>
              <a:gd name="connsiteX0" fmla="*/ 788502 w 1301369"/>
              <a:gd name="connsiteY0" fmla="*/ 1559399 h 1559399"/>
              <a:gd name="connsiteX1" fmla="*/ 788502 w 1301369"/>
              <a:gd name="connsiteY1" fmla="*/ 1294639 h 1559399"/>
              <a:gd name="connsiteX2" fmla="*/ 686833 w 1301369"/>
              <a:gd name="connsiteY2" fmla="*/ 870570 h 1559399"/>
              <a:gd name="connsiteX3" fmla="*/ 284674 w 1301369"/>
              <a:gd name="connsiteY3" fmla="*/ 0 h 1559399"/>
              <a:gd name="connsiteX4" fmla="*/ 0 w 1301369"/>
              <a:gd name="connsiteY4" fmla="*/ 0 h 1559399"/>
              <a:gd name="connsiteX5" fmla="*/ 515125 w 1301369"/>
              <a:gd name="connsiteY5" fmla="*/ 1112893 h 1559399"/>
              <a:gd name="connsiteX6" fmla="*/ 515125 w 1301369"/>
              <a:gd name="connsiteY6" fmla="*/ 1559399 h 1559399"/>
              <a:gd name="connsiteX7" fmla="*/ 788502 w 1301369"/>
              <a:gd name="connsiteY7" fmla="*/ 1559399 h 1559399"/>
              <a:gd name="connsiteX8" fmla="*/ 966988 w 1301369"/>
              <a:gd name="connsiteY8" fmla="*/ 753896 h 1559399"/>
              <a:gd name="connsiteX9" fmla="*/ 1301369 w 1301369"/>
              <a:gd name="connsiteY9" fmla="*/ 0 h 1559399"/>
              <a:gd name="connsiteX10" fmla="*/ 1023471 w 1301369"/>
              <a:gd name="connsiteY10" fmla="*/ 0 h 1559399"/>
              <a:gd name="connsiteX11" fmla="*/ 689092 w 1301369"/>
              <a:gd name="connsiteY11" fmla="*/ 753896 h 1559399"/>
              <a:gd name="connsiteX12" fmla="*/ 966988 w 1301369"/>
              <a:gd name="connsiteY12" fmla="*/ 753896 h 155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1369" h="1559399">
                <a:moveTo>
                  <a:pt x="788502" y="1559399"/>
                </a:moveTo>
                <a:lnTo>
                  <a:pt x="788502" y="1294639"/>
                </a:lnTo>
                <a:cubicBezTo>
                  <a:pt x="788502" y="1094943"/>
                  <a:pt x="763650" y="1036607"/>
                  <a:pt x="686833" y="870570"/>
                </a:cubicBezTo>
                <a:lnTo>
                  <a:pt x="284674" y="0"/>
                </a:lnTo>
                <a:lnTo>
                  <a:pt x="0" y="0"/>
                </a:lnTo>
                <a:lnTo>
                  <a:pt x="515125" y="1112893"/>
                </a:lnTo>
                <a:lnTo>
                  <a:pt x="515125" y="1559399"/>
                </a:lnTo>
                <a:lnTo>
                  <a:pt x="788502" y="1559399"/>
                </a:lnTo>
                <a:close/>
                <a:moveTo>
                  <a:pt x="966988" y="753896"/>
                </a:moveTo>
                <a:lnTo>
                  <a:pt x="1301369" y="0"/>
                </a:lnTo>
                <a:lnTo>
                  <a:pt x="1023471" y="0"/>
                </a:lnTo>
                <a:lnTo>
                  <a:pt x="689092" y="753896"/>
                </a:lnTo>
                <a:lnTo>
                  <a:pt x="966988" y="753896"/>
                </a:lnTo>
                <a:close/>
              </a:path>
            </a:pathLst>
          </a:custGeom>
          <a:solidFill>
            <a:srgbClr val="FC3F1D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7455428"/>
            <a:ext cx="6584849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1BA67519-7FF6-6A4D-AA35-DD4676EF5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4752873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ACA28A7C-23D1-B048-AD02-4F2935C552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9644" y="7455428"/>
            <a:ext cx="4747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EA6FB9E2-4FC7-DB4A-BBC2-2B19A7FDB3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72807" y="7455428"/>
            <a:ext cx="4745232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21FFDC78-F317-FC4E-B13A-8E21382D5F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7798" y="7455428"/>
            <a:ext cx="4754577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Текст 3">
            <a:extLst>
              <a:ext uri="{FF2B5EF4-FFF2-40B4-BE49-F238E27FC236}">
                <a16:creationId xmlns:a16="http://schemas.microsoft.com/office/drawing/2014/main" id="{B711B0C0-FDBC-FC48-87F0-86BD38D7C9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0EDA15CB-9243-E347-BA03-78B7EC32157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984810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3F43B244-32A0-CA42-BF7C-1B7642AEC78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0380365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A19F0E9B-AF51-5A4B-931E-7C089D8E9042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4773198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FE03F3F4-9505-9447-B902-4F8D7509E51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171516" y="7455428"/>
            <a:ext cx="3649561" cy="4060297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9CC716-CB3F-B54A-A00D-064C0689C1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4000" cy="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2DEBE05-BD93-9E4C-8833-39CDD96963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DE0F7C-FF9C-4248-9895-EC5F33449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0B164-80C7-F34D-A750-157999CB5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6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EDCF3707-D507-EE43-908E-05F8BD123C2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338C2023-7709-FA4E-82B3-344C61A157E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FEEA7C5F-02DF-494E-A3DD-371DBF79D42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5" name="Рисунок 10">
            <a:extLst>
              <a:ext uri="{FF2B5EF4-FFF2-40B4-BE49-F238E27FC236}">
                <a16:creationId xmlns:a16="http://schemas.microsoft.com/office/drawing/2014/main" id="{234FC2DF-131A-424E-98BF-B350AB6AFA2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23" name="Рисунок 9">
            <a:extLst>
              <a:ext uri="{FF2B5EF4-FFF2-40B4-BE49-F238E27FC236}">
                <a16:creationId xmlns:a16="http://schemas.microsoft.com/office/drawing/2014/main" id="{CE948354-65EA-4A45-A248-16350434AB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4D8887-1C02-5F4B-99A9-5E9D8CF7E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21" name="Рисунок 3">
            <a:extLst>
              <a:ext uri="{FF2B5EF4-FFF2-40B4-BE49-F238E27FC236}">
                <a16:creationId xmlns:a16="http://schemas.microsoft.com/office/drawing/2014/main" id="{ACFB3425-CFEE-784D-B66F-A0F8DE364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2" name="Текст 13">
            <a:extLst>
              <a:ext uri="{FF2B5EF4-FFF2-40B4-BE49-F238E27FC236}">
                <a16:creationId xmlns:a16="http://schemas.microsoft.com/office/drawing/2014/main" id="{9C698637-29EF-B948-955D-0BE54DF113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D716F4C8-7CD5-5B47-B6A8-8F3367FA49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2B55DDA-5FAA-AE42-B240-543D860ABD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098FF400-D7DE-C143-B74A-ECD241AC01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6C1C3B2E-4F1A-4B47-A852-88E6E14D77A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6" name="Рисунок 10">
            <a:extLst>
              <a:ext uri="{FF2B5EF4-FFF2-40B4-BE49-F238E27FC236}">
                <a16:creationId xmlns:a16="http://schemas.microsoft.com/office/drawing/2014/main" id="{14BA5754-E667-764E-86EF-92F7435B74D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7" name="Рисунок 10">
            <a:extLst>
              <a:ext uri="{FF2B5EF4-FFF2-40B4-BE49-F238E27FC236}">
                <a16:creationId xmlns:a16="http://schemas.microsoft.com/office/drawing/2014/main" id="{DF1625D4-4883-9D49-82BF-D1E7B810DF6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8" name="Рисунок 10">
            <a:extLst>
              <a:ext uri="{FF2B5EF4-FFF2-40B4-BE49-F238E27FC236}">
                <a16:creationId xmlns:a16="http://schemas.microsoft.com/office/drawing/2014/main" id="{EE88809E-56D9-7A47-A0F2-4E326EEF87E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9C2D9A-38DC-A847-97C1-3127CCD90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138" y="2211387"/>
            <a:ext cx="2217600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5300" y="3477893"/>
            <a:ext cx="183149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53458F94-6E27-5E41-ADC5-7067D4ACF5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C654ED97-08CB-8E4A-AF59-840ADABC6B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4F72034A-FF2E-D24C-971B-D0403C30AA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92DA3C59-4020-D244-A72F-38545E74086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F7E3BFBB-61E1-9E49-91CF-539DABC194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A0D91A49-9127-9946-AD2E-5964DACE96F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4DD7DC11-474A-3A43-9027-E9198C679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CB86454-AE04-E449-B948-B4A11E7FB9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872C4E4E-1285-B14B-99B1-5F90DDB8D9A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9C79230-329F-A543-9199-E5DED23D8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408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_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8475" y="3477893"/>
            <a:ext cx="18311813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pic>
        <p:nvPicPr>
          <p:cNvPr id="23" name="Рисунок 3">
            <a:extLst>
              <a:ext uri="{FF2B5EF4-FFF2-40B4-BE49-F238E27FC236}">
                <a16:creationId xmlns:a16="http://schemas.microsoft.com/office/drawing/2014/main" id="{0451D57C-FD35-FD4E-A5E3-560F6B6E7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sp>
        <p:nvSpPr>
          <p:cNvPr id="20" name="Текст 13">
            <a:extLst>
              <a:ext uri="{FF2B5EF4-FFF2-40B4-BE49-F238E27FC236}">
                <a16:creationId xmlns:a16="http://schemas.microsoft.com/office/drawing/2014/main" id="{82A3B57C-3052-3941-8118-6053CD5CAB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75075" y="10044472"/>
            <a:ext cx="7685088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941024B-04F2-1D45-89E4-1268A282B8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75073" y="10788728"/>
            <a:ext cx="7685089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69B7A2EE-6465-3543-846E-2B6EE80F9C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90549" y="10044472"/>
            <a:ext cx="8059651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login</a:t>
            </a:r>
            <a:r>
              <a:rPr lang="ru-RU" dirty="0"/>
              <a:t>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50F670F1-ABF4-0242-B642-ED441AE7AD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90548" y="10788728"/>
            <a:ext cx="8059652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1" name="Рисунок 10">
            <a:extLst>
              <a:ext uri="{FF2B5EF4-FFF2-40B4-BE49-F238E27FC236}">
                <a16:creationId xmlns:a16="http://schemas.microsoft.com/office/drawing/2014/main" id="{863894CC-FCB9-BE41-B3B9-5E0ACB667AE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6751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2" name="Рисунок 10">
            <a:extLst>
              <a:ext uri="{FF2B5EF4-FFF2-40B4-BE49-F238E27FC236}">
                <a16:creationId xmlns:a16="http://schemas.microsoft.com/office/drawing/2014/main" id="{D2B70F9A-6730-8545-B269-E6B3FD02E2B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566751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3" name="Рисунок 10">
            <a:extLst>
              <a:ext uri="{FF2B5EF4-FFF2-40B4-BE49-F238E27FC236}">
                <a16:creationId xmlns:a16="http://schemas.microsoft.com/office/drawing/2014/main" id="{9FECEDB5-5287-844D-89FA-6ECD50E91C8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042000" y="10830539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39D1CC07-7D95-D443-8299-1174A394841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042000" y="10092416"/>
            <a:ext cx="432688" cy="433250"/>
          </a:xfrm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34461D-2499-7C4A-BE92-98CEABB8BD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1146" y="1186733"/>
            <a:ext cx="22720121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1146" y="3073267"/>
            <a:ext cx="22720121" cy="91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219124" lvl="0" indent="-91434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248" lvl="1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2pPr>
            <a:lvl3pPr marL="3657371" lvl="2" indent="-846614" rtl="0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3pPr>
            <a:lvl4pPr marL="4876495" lvl="3" indent="-846614" rtl="0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4pPr>
            <a:lvl5pPr marL="6095619" lvl="4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5pPr>
            <a:lvl6pPr marL="7314743" lvl="5" indent="-846614" rtl="0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6pPr>
            <a:lvl7pPr marL="8533867" lvl="6" indent="-846614" rtl="0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7pPr>
            <a:lvl8pPr marL="9752990" lvl="7" indent="-846614" rtl="0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8pPr>
            <a:lvl9pPr marL="10972114" lvl="8" indent="-846614" rtl="0">
              <a:spcBef>
                <a:spcPts val="4266"/>
              </a:spcBef>
              <a:spcAft>
                <a:spcPts val="426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91751" y="12435245"/>
            <a:ext cx="1463105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05142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93F9EC-05A0-2C40-A344-6CFFE0ABD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59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NDA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EC3997C0-5DDE-C545-B51F-566050A0D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EEFBE62-308B-FB40-AD33-EF31CBD756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pic>
        <p:nvPicPr>
          <p:cNvPr id="22" name="Рисунок 3">
            <a:extLst>
              <a:ext uri="{FF2B5EF4-FFF2-40B4-BE49-F238E27FC236}">
                <a16:creationId xmlns:a16="http://schemas.microsoft.com/office/drawing/2014/main" id="{96436556-10C6-FC4D-A17B-DC11B267B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846" y="1821449"/>
            <a:ext cx="1551918" cy="10346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97DD7-9F0D-0048-BB7A-64CC6B823B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38475" y="2211387"/>
            <a:ext cx="2217597" cy="6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-разделитель_иконка_печа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561156"/>
            <a:ext cx="2911489" cy="2438960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4067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955" r:id="rId4"/>
    <p:sldLayoutId id="2147483961" r:id="rId5"/>
    <p:sldLayoutId id="2147483956" r:id="rId6"/>
    <p:sldLayoutId id="2147483928" r:id="rId7"/>
    <p:sldLayoutId id="2147483866" r:id="rId8"/>
    <p:sldLayoutId id="2147483929" r:id="rId9"/>
    <p:sldLayoutId id="2147483909" r:id="rId10"/>
    <p:sldLayoutId id="2147483912" r:id="rId11"/>
    <p:sldLayoutId id="2147483930" r:id="rId12"/>
    <p:sldLayoutId id="2147483890" r:id="rId13"/>
    <p:sldLayoutId id="2147483931" r:id="rId14"/>
    <p:sldLayoutId id="2147483891" r:id="rId15"/>
    <p:sldLayoutId id="2147483867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16" r:id="rId24"/>
    <p:sldLayoutId id="2147483903" r:id="rId25"/>
    <p:sldLayoutId id="2147483914" r:id="rId26"/>
    <p:sldLayoutId id="2147483904" r:id="rId27"/>
    <p:sldLayoutId id="2147483905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17" r:id="rId36"/>
    <p:sldLayoutId id="2147483913" r:id="rId37"/>
    <p:sldLayoutId id="2147483906" r:id="rId38"/>
    <p:sldLayoutId id="2147483907" r:id="rId39"/>
    <p:sldLayoutId id="2147483957" r:id="rId40"/>
    <p:sldLayoutId id="2147483894" r:id="rId41"/>
    <p:sldLayoutId id="2147483958" r:id="rId42"/>
    <p:sldLayoutId id="2147483918" r:id="rId43"/>
    <p:sldLayoutId id="2147483919" r:id="rId44"/>
    <p:sldLayoutId id="2147483962" r:id="rId45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50000"/>
        <a:buFont typeface="YS Text Light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bu-math-cs/ml-course" TargetMode="Externa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yandexdataschool/" TargetMode="External"/><Relationship Id="rId2" Type="http://schemas.openxmlformats.org/officeDocument/2006/relationships/hyperlink" Target="https://ml-handbook.ru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lena-voita.github.io/nlp_course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image-net.or/" TargetMode="Externa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hub.com/orgs/yandexdataschool/" TargetMode="External"/><Relationship Id="rId7" Type="http://schemas.openxmlformats.org/officeDocument/2006/relationships/image" Target="../media/image10.svg"/><Relationship Id="rId2" Type="http://schemas.openxmlformats.org/officeDocument/2006/relationships/hyperlink" Target="https://github.com/spbu-math-cs/ml-course" TargetMode="Externa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.png"/><Relationship Id="rId5" Type="http://schemas.openxmlformats.org/officeDocument/2006/relationships/hyperlink" Target="https://yandexdataschool.ru/" TargetMode="External"/><Relationship Id="rId4" Type="http://schemas.openxmlformats.org/officeDocument/2006/relationships/hyperlink" Target="https://ml-handbook.ru/" TargetMode="External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sokolov/ml-course-hse/" TargetMode="External"/><Relationship Id="rId3" Type="http://schemas.openxmlformats.org/officeDocument/2006/relationships/image" Target="../media/image17.jpeg"/><Relationship Id="rId7" Type="http://schemas.openxmlformats.org/officeDocument/2006/relationships/hyperlink" Target="https://mlcourse.ai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andriygav/MachineLearningSeminars" TargetMode="External"/><Relationship Id="rId5" Type="http://schemas.openxmlformats.org/officeDocument/2006/relationships/hyperlink" Target="http://machinelearning.ru/" TargetMode="Externa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Курсы машинного обучения в ШАД и СПбГУ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Александр </a:t>
            </a:r>
            <a:r>
              <a:rPr lang="ru-RU" dirty="0" err="1"/>
              <a:t>Авдюшенко</a:t>
            </a:r>
            <a:endParaRPr lang="ru-RU" dirty="0"/>
          </a:p>
          <a:p>
            <a:r>
              <a:rPr lang="ru-RU" dirty="0"/>
              <a:t>руководитель </a:t>
            </a:r>
            <a:r>
              <a:rPr lang="en-US" dirty="0"/>
              <a:t>ML </a:t>
            </a:r>
            <a:r>
              <a:rPr lang="ru-RU" dirty="0"/>
              <a:t>программ в ШАД и университетах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7CA922A-8F32-BBE4-FC6F-25949F229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07064" y="887943"/>
            <a:ext cx="2943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DC4CE2-574F-C0AB-A21F-F1631644EE31}"/>
              </a:ext>
            </a:extLst>
          </p:cNvPr>
          <p:cNvSpPr txBox="1"/>
          <p:nvPr/>
        </p:nvSpPr>
        <p:spPr>
          <a:xfrm>
            <a:off x="1587600" y="2744686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9. Композиции алгоритмов.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7E22E-C05B-BB9C-B678-B5A08608E7B8}"/>
              </a:ext>
            </a:extLst>
          </p:cNvPr>
          <p:cNvSpPr txBox="1"/>
          <p:nvPr/>
        </p:nvSpPr>
        <p:spPr>
          <a:xfrm>
            <a:off x="1587599" y="543843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Седьмое ДЗ, теоретические задачи по </a:t>
            </a:r>
            <a:r>
              <a:rPr lang="en-US" sz="6400" dirty="0" err="1">
                <a:solidFill>
                  <a:srgbClr val="000000"/>
                </a:solidFill>
              </a:rPr>
              <a:t>kNN</a:t>
            </a:r>
            <a:r>
              <a:rPr lang="en-US" sz="6400" dirty="0">
                <a:solidFill>
                  <a:srgbClr val="000000"/>
                </a:solidFill>
              </a:rPr>
              <a:t>, SVM, </a:t>
            </a:r>
            <a:r>
              <a:rPr lang="ru-RU" sz="6400" dirty="0">
                <a:solidFill>
                  <a:srgbClr val="000000"/>
                </a:solidFill>
              </a:rPr>
              <a:t>и оценке качества</a:t>
            </a:r>
            <a:r>
              <a:rPr lang="en-US" sz="6400" dirty="0">
                <a:solidFill>
                  <a:srgbClr val="000000"/>
                </a:solidFill>
              </a:rPr>
              <a:t> </a:t>
            </a:r>
            <a:r>
              <a:rPr lang="ru-RU" sz="6400" dirty="0">
                <a:solidFill>
                  <a:srgbClr val="000000"/>
                </a:solidFill>
              </a:rPr>
              <a:t>(четыре недели)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3CB64-1189-E61F-2992-A9BDB57F88EB}"/>
              </a:ext>
            </a:extLst>
          </p:cNvPr>
          <p:cNvSpPr txBox="1"/>
          <p:nvPr/>
        </p:nvSpPr>
        <p:spPr>
          <a:xfrm>
            <a:off x="1584360" y="4317325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10. Введение в нейронные сети, обратное распространение ошибки.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42DC4-45A7-C02B-DEE3-F9898FB01D57}"/>
              </a:ext>
            </a:extLst>
          </p:cNvPr>
          <p:cNvSpPr txBox="1"/>
          <p:nvPr/>
        </p:nvSpPr>
        <p:spPr>
          <a:xfrm>
            <a:off x="1584358" y="8984210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11. Методы кластеризации и частичного обучения.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6FAB7-81D2-08F6-BD4E-E605244FF88C}"/>
              </a:ext>
            </a:extLst>
          </p:cNvPr>
          <p:cNvSpPr txBox="1"/>
          <p:nvPr/>
        </p:nvSpPr>
        <p:spPr>
          <a:xfrm>
            <a:off x="1584355" y="6591199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Восьмое ДЗ, практическое </a:t>
            </a:r>
            <a:r>
              <a:rPr lang="en-US" sz="6400" dirty="0">
                <a:solidFill>
                  <a:srgbClr val="000000"/>
                </a:solidFill>
              </a:rPr>
              <a:t>— </a:t>
            </a:r>
            <a:r>
              <a:rPr lang="ru-RU" sz="6400" dirty="0">
                <a:solidFill>
                  <a:srgbClr val="000000"/>
                </a:solidFill>
              </a:rPr>
              <a:t>нейронная сеть на </a:t>
            </a:r>
            <a:r>
              <a:rPr lang="en-US" sz="6400" dirty="0" err="1">
                <a:solidFill>
                  <a:srgbClr val="000000"/>
                </a:solidFill>
              </a:rPr>
              <a:t>numpy</a:t>
            </a:r>
            <a:r>
              <a:rPr lang="ru-RU" sz="6400" dirty="0">
                <a:solidFill>
                  <a:srgbClr val="000000"/>
                </a:solidFill>
              </a:rPr>
              <a:t> (три недели)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3196F-6A15-E386-1582-330BFB4AC990}"/>
              </a:ext>
            </a:extLst>
          </p:cNvPr>
          <p:cNvSpPr txBox="1"/>
          <p:nvPr/>
        </p:nvSpPr>
        <p:spPr>
          <a:xfrm>
            <a:off x="1581116" y="11276696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12. Введение в байесовские методы.</a:t>
            </a:r>
          </a:p>
        </p:txBody>
      </p:sp>
    </p:spTree>
    <p:extLst>
      <p:ext uri="{BB962C8B-B14F-4D97-AF65-F5344CB8AC3E}">
        <p14:creationId xmlns:p14="http://schemas.microsoft.com/office/powerpoint/2010/main" val="571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5" grpId="0"/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DC4CE2-574F-C0AB-A21F-F1631644EE31}"/>
              </a:ext>
            </a:extLst>
          </p:cNvPr>
          <p:cNvSpPr txBox="1"/>
          <p:nvPr/>
        </p:nvSpPr>
        <p:spPr>
          <a:xfrm>
            <a:off x="1587600" y="585144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13. ЕМ-алгоритм.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3CB64-1189-E61F-2992-A9BDB57F88EB}"/>
              </a:ext>
            </a:extLst>
          </p:cNvPr>
          <p:cNvSpPr txBox="1"/>
          <p:nvPr/>
        </p:nvSpPr>
        <p:spPr>
          <a:xfrm>
            <a:off x="1584360" y="1904865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14. Многомерная линейная регрессия, метод главных компонент (PCA).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42DC4-45A7-C02B-DEE3-F9898FB01D57}"/>
              </a:ext>
            </a:extLst>
          </p:cNvPr>
          <p:cNvSpPr txBox="1"/>
          <p:nvPr/>
        </p:nvSpPr>
        <p:spPr>
          <a:xfrm>
            <a:off x="1584358" y="4490034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Экзамен в формате собеседования по машинному обучению.</a:t>
            </a:r>
          </a:p>
        </p:txBody>
      </p:sp>
    </p:spTree>
    <p:extLst>
      <p:ext uri="{BB962C8B-B14F-4D97-AF65-F5344CB8AC3E}">
        <p14:creationId xmlns:p14="http://schemas.microsoft.com/office/powerpoint/2010/main" val="174515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Ещё тонкости</a:t>
            </a:r>
          </a:p>
        </p:txBody>
      </p:sp>
      <p:sp>
        <p:nvSpPr>
          <p:cNvPr id="5" name="Google Shape;144;p25">
            <a:extLst>
              <a:ext uri="{FF2B5EF4-FFF2-40B4-BE49-F238E27FC236}">
                <a16:creationId xmlns:a16="http://schemas.microsoft.com/office/drawing/2014/main" id="{E787208D-10CD-3694-9BA1-1518437870F4}"/>
              </a:ext>
            </a:extLst>
          </p:cNvPr>
          <p:cNvSpPr txBox="1">
            <a:spLocks/>
          </p:cNvSpPr>
          <p:nvPr/>
        </p:nvSpPr>
        <p:spPr>
          <a:xfrm>
            <a:off x="1645965" y="1986277"/>
            <a:ext cx="20202357" cy="26830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FED42B"/>
              </a:buClr>
              <a:defRPr/>
            </a:pPr>
            <a:r>
              <a:rPr lang="ru" sz="6400" b="0" dirty="0"/>
              <a:t>Часто помогает публичность: </a:t>
            </a:r>
            <a:r>
              <a:rPr lang="en-US" sz="6400" b="0" dirty="0">
                <a:hlinkClick r:id="rId2"/>
              </a:rPr>
              <a:t>https://github.com/spbu-math-cs/ml-course</a:t>
            </a:r>
            <a:r>
              <a:rPr lang="ru-RU" sz="6400" b="0" dirty="0"/>
              <a:t> </a:t>
            </a:r>
            <a:endParaRPr lang="ru" sz="6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B82F1-EB13-F670-2547-3C4C6665558C}"/>
              </a:ext>
            </a:extLst>
          </p:cNvPr>
          <p:cNvSpPr txBox="1"/>
          <p:nvPr/>
        </p:nvSpPr>
        <p:spPr>
          <a:xfrm>
            <a:off x="1811905" y="4610909"/>
            <a:ext cx="216122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Лекции в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LaTeX, </a:t>
            </a: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практики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с кодом в </a:t>
            </a:r>
            <a:r>
              <a:rPr kumimoji="0" lang="en-US" sz="6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Jupyter</a:t>
            </a:r>
            <a:r>
              <a:rPr kumimoji="0" lang="en-US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Notebooks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F71C6-E1F1-DAEE-1537-37CF184958A2}"/>
              </a:ext>
            </a:extLst>
          </p:cNvPr>
          <p:cNvSpPr txBox="1"/>
          <p:nvPr/>
        </p:nvSpPr>
        <p:spPr>
          <a:xfrm>
            <a:off x="1816482" y="6207728"/>
            <a:ext cx="1997805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Соревнования на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Kaggle.com (</a:t>
            </a: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хотя можно и на </a:t>
            </a: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Yandex contest)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3F75D-27F0-6CDC-D5D0-07874302B0F9}"/>
              </a:ext>
            </a:extLst>
          </p:cNvPr>
          <p:cNvSpPr txBox="1"/>
          <p:nvPr/>
        </p:nvSpPr>
        <p:spPr>
          <a:xfrm>
            <a:off x="1813241" y="8461302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noProof="0" dirty="0">
                <a:solidFill>
                  <a:srgbClr val="000000"/>
                </a:solidFill>
                <a:latin typeface="Arial" panose="020B0604020202020204"/>
              </a:rPr>
              <a:t>ДЗ лучше как теоретические, так и практические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7EAE9-BE22-4AFE-F321-CFE5B83B9E0B}"/>
              </a:ext>
            </a:extLst>
          </p:cNvPr>
          <p:cNvSpPr txBox="1"/>
          <p:nvPr/>
        </p:nvSpPr>
        <p:spPr>
          <a:xfrm>
            <a:off x="1810001" y="10033939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Критерии оценок и дедлайны известны заранее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C3390-88B2-0728-EBD4-C9032F76AD71}"/>
              </a:ext>
            </a:extLst>
          </p:cNvPr>
          <p:cNvSpPr txBox="1"/>
          <p:nvPr/>
        </p:nvSpPr>
        <p:spPr>
          <a:xfrm>
            <a:off x="1810000" y="11570916"/>
            <a:ext cx="210104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noProof="0" dirty="0">
                <a:solidFill>
                  <a:srgbClr val="000000"/>
                </a:solidFill>
                <a:latin typeface="Arial" panose="020B0604020202020204"/>
              </a:rPr>
              <a:t>На слайдах ссылки на статьи и </a:t>
            </a:r>
            <a:r>
              <a:rPr lang="ru-RU" sz="6400" noProof="0" dirty="0" err="1">
                <a:solidFill>
                  <a:srgbClr val="000000"/>
                </a:solidFill>
                <a:latin typeface="Arial" panose="020B0604020202020204"/>
              </a:rPr>
              <a:t>доп.материалы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37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Хорошо, а что же в ШАД?</a:t>
            </a:r>
          </a:p>
        </p:txBody>
      </p:sp>
    </p:spTree>
    <p:extLst>
      <p:ext uri="{BB962C8B-B14F-4D97-AF65-F5344CB8AC3E}">
        <p14:creationId xmlns:p14="http://schemas.microsoft.com/office/powerpoint/2010/main" val="3274544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Конкурс в ШАД 2022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46781" y="2487317"/>
          <a:ext cx="15914450" cy="101810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56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4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3874">
                  <a:extLst>
                    <a:ext uri="{9D8B030D-6E8A-4147-A177-3AD203B41FA5}">
                      <a16:colId xmlns:a16="http://schemas.microsoft.com/office/drawing/2014/main" val="4137041435"/>
                    </a:ext>
                  </a:extLst>
                </a:gridCol>
              </a:tblGrid>
              <a:tr h="1973057">
                <a:tc>
                  <a:txBody>
                    <a:bodyPr/>
                    <a:lstStyle/>
                    <a:p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География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Анкеты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Поступили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015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</a:rPr>
                        <a:t>Москва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1993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124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3889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</a:rPr>
                        <a:t>Регионы</a:t>
                      </a:r>
                      <a:endParaRPr lang="ru-RU" sz="48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latin typeface="+mn-lt"/>
                        </a:rPr>
                        <a:t>886</a:t>
                      </a:r>
                      <a:endParaRPr lang="ru-RU" sz="48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118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8786">
                <a:tc>
                  <a:txBody>
                    <a:bodyPr/>
                    <a:lstStyle/>
                    <a:p>
                      <a:pPr algn="l"/>
                      <a:r>
                        <a:rPr lang="ru-RU" sz="48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Заочное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869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677298"/>
                  </a:ext>
                </a:extLst>
              </a:tr>
              <a:tr h="1904310">
                <a:tc>
                  <a:txBody>
                    <a:bodyPr/>
                    <a:lstStyle/>
                    <a:p>
                      <a:pPr algn="l"/>
                      <a:r>
                        <a:rPr lang="ru-RU" sz="48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b="1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3748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b="1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254</a:t>
                      </a:r>
                      <a:endParaRPr lang="ru-RU" sz="48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66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2412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749" cy="13716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6C24A-9F3F-3D2E-1145-E70B40B5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110" y="1812729"/>
            <a:ext cx="18346452" cy="100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96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 в ШАД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https://ml-handbook.ru/</a:t>
            </a:r>
            <a:r>
              <a:rPr lang="ru-RU" sz="2400" dirty="0"/>
              <a:t> 					</a:t>
            </a:r>
            <a:r>
              <a:rPr lang="en-US" sz="2400" dirty="0">
                <a:hlinkClick r:id="rId3"/>
              </a:rPr>
              <a:t>https://github.com/orgs/yandexdataschool/</a:t>
            </a:r>
            <a:r>
              <a:rPr lang="ru-RU" sz="2400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0957543" y="4342422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8406802" y="6179094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Байесовские методы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190496" y="4342422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6614057" y="4321157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6206987" y="2519908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</a:rPr>
              <a:t>ML — </a:t>
            </a:r>
            <a:r>
              <a:rPr lang="ru-RU" sz="4800" dirty="0">
                <a:ln w="0"/>
                <a:solidFill>
                  <a:schemeClr val="tx1"/>
                </a:solidFill>
              </a:rPr>
              <a:t>годовой курс в 1-2 семестре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0957543" y="7997440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1770431" y="6179094"/>
            <a:ext cx="587311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  <a:hlinkClick r:id="rId4"/>
              </a:rPr>
              <a:t>Natural Language Processing</a:t>
            </a:r>
            <a:endParaRPr lang="ru-RU" sz="4800" dirty="0">
              <a:ln w="0"/>
              <a:solidFill>
                <a:schemeClr val="tx1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4253914" y="6179094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Компьютерное зрение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8002991" y="9840718"/>
            <a:ext cx="5862637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 err="1">
                <a:ln w="0"/>
                <a:solidFill>
                  <a:schemeClr val="tx1"/>
                </a:solidFill>
              </a:rPr>
              <a:t>Нейробайесовские</a:t>
            </a:r>
            <a:r>
              <a:rPr lang="ru-RU" sz="4800" dirty="0">
                <a:ln w="0"/>
                <a:solidFill>
                  <a:schemeClr val="tx1"/>
                </a:solidFill>
              </a:rPr>
              <a:t> методы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6824372" y="8016149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Скругленный прямоугольник 18">
            <a:extLst>
              <a:ext uri="{FF2B5EF4-FFF2-40B4-BE49-F238E27FC236}">
                <a16:creationId xmlns:a16="http://schemas.microsoft.com/office/drawing/2014/main" id="{CD7803B5-2055-2CA4-C9AB-297A453C19AF}"/>
              </a:ext>
            </a:extLst>
          </p:cNvPr>
          <p:cNvSpPr/>
          <p:nvPr/>
        </p:nvSpPr>
        <p:spPr>
          <a:xfrm>
            <a:off x="14270124" y="9852908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Генеративные модели</a:t>
            </a:r>
          </a:p>
        </p:txBody>
      </p:sp>
      <p:sp>
        <p:nvSpPr>
          <p:cNvPr id="6" name="Скругленный прямоугольник 18">
            <a:extLst>
              <a:ext uri="{FF2B5EF4-FFF2-40B4-BE49-F238E27FC236}">
                <a16:creationId xmlns:a16="http://schemas.microsoft.com/office/drawing/2014/main" id="{A3FFAA6F-A575-12AA-8DC9-E9A03F01ACA8}"/>
              </a:ext>
            </a:extLst>
          </p:cNvPr>
          <p:cNvSpPr/>
          <p:nvPr/>
        </p:nvSpPr>
        <p:spPr>
          <a:xfrm>
            <a:off x="20107026" y="6195308"/>
            <a:ext cx="2662957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" name="Скругленный прямоугольник 18">
            <a:extLst>
              <a:ext uri="{FF2B5EF4-FFF2-40B4-BE49-F238E27FC236}">
                <a16:creationId xmlns:a16="http://schemas.microsoft.com/office/drawing/2014/main" id="{311C5C32-CCA6-535A-B914-46ECB701E4B8}"/>
              </a:ext>
            </a:extLst>
          </p:cNvPr>
          <p:cNvSpPr/>
          <p:nvPr/>
        </p:nvSpPr>
        <p:spPr>
          <a:xfrm>
            <a:off x="20107025" y="9852908"/>
            <a:ext cx="2662957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8" name="Прямая со стрелкой 21">
            <a:extLst>
              <a:ext uri="{FF2B5EF4-FFF2-40B4-BE49-F238E27FC236}">
                <a16:creationId xmlns:a16="http://schemas.microsoft.com/office/drawing/2014/main" id="{64955959-4431-7255-B7B3-5E5296417094}"/>
              </a:ext>
            </a:extLst>
          </p:cNvPr>
          <p:cNvCxnSpPr>
            <a:cxnSpLocks/>
          </p:cNvCxnSpPr>
          <p:nvPr/>
        </p:nvCxnSpPr>
        <p:spPr>
          <a:xfrm>
            <a:off x="21437637" y="7997439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550E1C-0E84-F135-24D1-87505CEF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99" y="3123166"/>
            <a:ext cx="6797643" cy="1454697"/>
          </a:xfrm>
        </p:spPr>
        <p:txBody>
          <a:bodyPr/>
          <a:lstStyle/>
          <a:p>
            <a:r>
              <a:rPr lang="ru-RU" dirty="0"/>
              <a:t>Выпускников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2BDBD0C-B298-BE24-7C47-994814569B56}"/>
              </a:ext>
            </a:extLst>
          </p:cNvPr>
          <p:cNvSpPr txBox="1">
            <a:spLocks/>
          </p:cNvSpPr>
          <p:nvPr/>
        </p:nvSpPr>
        <p:spPr>
          <a:xfrm>
            <a:off x="1587599" y="4171329"/>
            <a:ext cx="9762888" cy="310397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9900" b="0" dirty="0"/>
              <a:t>1250+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DB0251-193F-C7E9-A926-F6E73146EF6C}"/>
              </a:ext>
            </a:extLst>
          </p:cNvPr>
          <p:cNvGrpSpPr/>
          <p:nvPr/>
        </p:nvGrpSpPr>
        <p:grpSpPr>
          <a:xfrm>
            <a:off x="13314234" y="3123165"/>
            <a:ext cx="9762888" cy="4165391"/>
            <a:chOff x="11718899" y="3123165"/>
            <a:chExt cx="9762888" cy="4165391"/>
          </a:xfrm>
        </p:grpSpPr>
        <p:sp>
          <p:nvSpPr>
            <p:cNvPr id="7" name="Заголовок 1">
              <a:extLst>
                <a:ext uri="{FF2B5EF4-FFF2-40B4-BE49-F238E27FC236}">
                  <a16:creationId xmlns:a16="http://schemas.microsoft.com/office/drawing/2014/main" id="{C8C44D3C-1FF8-9288-E0BA-C5E8153EA5E9}"/>
                </a:ext>
              </a:extLst>
            </p:cNvPr>
            <p:cNvSpPr txBox="1">
              <a:spLocks/>
            </p:cNvSpPr>
            <p:nvPr/>
          </p:nvSpPr>
          <p:spPr>
            <a:xfrm>
              <a:off x="11757628" y="3123165"/>
              <a:ext cx="7775514" cy="1454697"/>
            </a:xfrm>
            <a:prstGeom prst="rect">
              <a:avLst/>
            </a:prstGeom>
          </p:spPr>
          <p:txBody>
            <a:bodyPr vert="horz" lIns="0" tIns="198000" rIns="0" bIns="0" rtlCol="0" anchor="t">
              <a:noAutofit/>
            </a:bodyPr>
            <a:lstStyle>
              <a:lvl1pPr marL="0" algn="l" defTabSz="1828619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7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 dirty="0"/>
                <a:t>Работает</a:t>
              </a:r>
              <a:r>
                <a:rPr lang="en-US" dirty="0"/>
                <a:t>(</a:t>
              </a:r>
              <a:r>
                <a:rPr lang="ru-RU" dirty="0"/>
                <a:t>ли</a:t>
              </a:r>
              <a:r>
                <a:rPr lang="en-US" dirty="0"/>
                <a:t>)</a:t>
              </a:r>
              <a:r>
                <a:rPr lang="ru-RU" dirty="0"/>
                <a:t> в </a:t>
              </a:r>
              <a:r>
                <a:rPr lang="ru-RU" dirty="0">
                  <a:solidFill>
                    <a:schemeClr val="tx2"/>
                  </a:solidFill>
                </a:rPr>
                <a:t>Я</a:t>
              </a:r>
            </a:p>
          </p:txBody>
        </p:sp>
        <p:sp>
          <p:nvSpPr>
            <p:cNvPr id="10" name="Заголовок 1">
              <a:extLst>
                <a:ext uri="{FF2B5EF4-FFF2-40B4-BE49-F238E27FC236}">
                  <a16:creationId xmlns:a16="http://schemas.microsoft.com/office/drawing/2014/main" id="{4C045A92-E77A-BD13-6A9F-87FDADEA7B2D}"/>
                </a:ext>
              </a:extLst>
            </p:cNvPr>
            <p:cNvSpPr txBox="1">
              <a:spLocks/>
            </p:cNvSpPr>
            <p:nvPr/>
          </p:nvSpPr>
          <p:spPr>
            <a:xfrm>
              <a:off x="11718899" y="4184583"/>
              <a:ext cx="9762888" cy="3103973"/>
            </a:xfrm>
            <a:prstGeom prst="rect">
              <a:avLst/>
            </a:prstGeom>
          </p:spPr>
          <p:txBody>
            <a:bodyPr vert="horz" lIns="0" tIns="198000" rIns="0" bIns="0" rtlCol="0" anchor="t">
              <a:noAutofit/>
            </a:bodyPr>
            <a:lstStyle>
              <a:lvl1pPr marL="0" algn="l" defTabSz="1828619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7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9900" b="0" dirty="0"/>
                <a:t>80</a:t>
              </a:r>
              <a:r>
                <a:rPr lang="ru-RU" sz="19900" b="0" dirty="0"/>
                <a:t>0+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3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7" y="0"/>
            <a:ext cx="24376317" cy="137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sky, outdoor, ground, person&#10;&#10;Description automatically generated">
            <a:extLst>
              <a:ext uri="{FF2B5EF4-FFF2-40B4-BE49-F238E27FC236}">
                <a16:creationId xmlns:a16="http://schemas.microsoft.com/office/drawing/2014/main" id="{6A90DA15-7616-CA2E-42E5-2D767035D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6455"/>
          <a:stretch/>
        </p:blipFill>
        <p:spPr>
          <a:xfrm>
            <a:off x="20" y="2564"/>
            <a:ext cx="24382392" cy="1371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63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EA9AC1-9E11-A120-6FC9-AAB0AFA8E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301"/>
            <a:ext cx="24403422" cy="12256851"/>
          </a:xfrm>
        </p:spPr>
      </p:pic>
    </p:spTree>
    <p:extLst>
      <p:ext uri="{BB962C8B-B14F-4D97-AF65-F5344CB8AC3E}">
        <p14:creationId xmlns:p14="http://schemas.microsoft.com/office/powerpoint/2010/main" val="248102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2412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263" y="-507340"/>
            <a:ext cx="3655038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3165" y="844292"/>
            <a:ext cx="1290652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5656" y="1310280"/>
            <a:ext cx="1374854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12067" y="0"/>
            <a:ext cx="5670345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D2DC6-54BC-E142-605A-AEADA6209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6674" y="12712700"/>
            <a:ext cx="8229064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400" dirty="0">
                <a:hlinkClick r:id="rId2"/>
              </a:rPr>
              <a:t>http://www.image-net.or</a:t>
            </a:r>
            <a:r>
              <a:rPr lang="en-US" sz="2400" dirty="0"/>
              <a:t>g </a:t>
            </a:r>
            <a:endParaRPr lang="ru-RU" sz="2400" dirty="0"/>
          </a:p>
          <a:p>
            <a:pPr algn="ctr" defTabSz="914400"/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6FDB4-5969-A662-6A9B-1CA67686D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09519" y="12712700"/>
            <a:ext cx="5486043" cy="730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41C03D3-FA44-40EC-9A21-1FC4FEA3E22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51649" y="12231002"/>
            <a:ext cx="2988831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7" descr="Diagram&#10;&#10;Description automatically generated">
            <a:extLst>
              <a:ext uri="{FF2B5EF4-FFF2-40B4-BE49-F238E27FC236}">
                <a16:creationId xmlns:a16="http://schemas.microsoft.com/office/drawing/2014/main" id="{034C7217-8877-832F-BC69-B9107E9DD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6850" y="3123258"/>
            <a:ext cx="21808712" cy="746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07169" y="12906286"/>
            <a:ext cx="1629700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59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>
            <a:extLst>
              <a:ext uri="{FF2B5EF4-FFF2-40B4-BE49-F238E27FC236}">
                <a16:creationId xmlns:a16="http://schemas.microsoft.com/office/drawing/2014/main" id="{FD17353C-F61E-FB41-9E50-E11E54865C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Александр </a:t>
            </a:r>
            <a:r>
              <a:rPr lang="ru-RU" dirty="0" err="1"/>
              <a:t>Авдюшенко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3587674-1236-0C44-82EA-36D7FF958D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2000" y="8553438"/>
            <a:ext cx="10459991" cy="1125550"/>
          </a:xfrm>
        </p:spPr>
        <p:txBody>
          <a:bodyPr/>
          <a:lstStyle/>
          <a:p>
            <a:r>
              <a:rPr lang="ru-RU" dirty="0"/>
              <a:t>Руководитель </a:t>
            </a:r>
            <a:r>
              <a:rPr lang="en-US" dirty="0"/>
              <a:t>ML-</a:t>
            </a:r>
            <a:r>
              <a:rPr lang="ru-RU" dirty="0"/>
              <a:t>программ в ШАД и университетах</a:t>
            </a: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1044B330-FC28-6E47-9F91-212A8EAC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299" y="3477893"/>
            <a:ext cx="21167117" cy="3656332"/>
          </a:xfrm>
        </p:spPr>
        <p:txBody>
          <a:bodyPr/>
          <a:lstStyle/>
          <a:p>
            <a:r>
              <a:rPr lang="ru-RU" sz="6000" b="0" dirty="0"/>
              <a:t>Спасибо!</a:t>
            </a:r>
            <a:br>
              <a:rPr lang="en-US" sz="6000" b="0" dirty="0"/>
            </a:br>
            <a:r>
              <a:rPr lang="en-US" sz="4000" b="0" dirty="0">
                <a:hlinkClick r:id="rId2"/>
              </a:rPr>
              <a:t>https://github.com/spbu-math-cs/ml-course </a:t>
            </a:r>
            <a:br>
              <a:rPr lang="ru-RU" sz="4000" b="0" dirty="0"/>
            </a:br>
            <a:r>
              <a:rPr lang="en-US" sz="4000" b="0" dirty="0">
                <a:hlinkClick r:id="rId3"/>
              </a:rPr>
              <a:t>https://github.com/orgs/yandexdataschool/</a:t>
            </a:r>
            <a:br>
              <a:rPr lang="en-US" sz="4000" b="0" dirty="0"/>
            </a:br>
            <a:r>
              <a:rPr lang="en-US" sz="4000" b="0" dirty="0">
                <a:hlinkClick r:id="rId4"/>
              </a:rPr>
              <a:t>https://ml-handbook.ru/</a:t>
            </a:r>
            <a:br>
              <a:rPr lang="en-US" sz="4000" b="0" dirty="0"/>
            </a:br>
            <a:r>
              <a:rPr lang="en-US" sz="4000" b="0" dirty="0">
                <a:hlinkClick r:id="rId5"/>
              </a:rPr>
              <a:t>https://yandexdataschool.ru/</a:t>
            </a:r>
            <a:endParaRPr lang="ru-RU" sz="6000" b="0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A6EF9CF5-248D-2846-8761-CAEA098F6B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16191" y="9940526"/>
            <a:ext cx="7685088" cy="737030"/>
          </a:xfrm>
        </p:spPr>
        <p:txBody>
          <a:bodyPr/>
          <a:lstStyle/>
          <a:p>
            <a:r>
              <a:rPr lang="en-US" sz="3200" dirty="0"/>
              <a:t>avalur@yandex-team.ru</a:t>
            </a:r>
            <a:endParaRPr lang="ru-RU" sz="3200" dirty="0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A11F8D5-E743-F941-9038-5D67EB79D4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16191" y="11345553"/>
            <a:ext cx="7685089" cy="720187"/>
          </a:xfrm>
        </p:spPr>
        <p:txBody>
          <a:bodyPr/>
          <a:lstStyle/>
          <a:p>
            <a:r>
              <a:rPr lang="en-US" sz="3200" dirty="0"/>
              <a:t>@ovalur</a:t>
            </a:r>
            <a:endParaRPr lang="ru-RU" sz="32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6484A2C-EAAC-50FA-1D5E-AC0C98920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407064" y="887943"/>
            <a:ext cx="2943225" cy="2943225"/>
          </a:xfrm>
          <a:prstGeom prst="rect">
            <a:avLst/>
          </a:prstGeom>
        </p:spPr>
      </p:pic>
      <p:pic>
        <p:nvPicPr>
          <p:cNvPr id="3" name="Рисунок 20">
            <a:extLst>
              <a:ext uri="{FF2B5EF4-FFF2-40B4-BE49-F238E27FC236}">
                <a16:creationId xmlns:a16="http://schemas.microsoft.com/office/drawing/2014/main" id="{3EC8BB1D-B1CB-B8CB-A1CD-A2F5CED00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85" y="11167843"/>
            <a:ext cx="1075609" cy="1075609"/>
          </a:xfrm>
          <a:prstGeom prst="rect">
            <a:avLst/>
          </a:prstGeom>
        </p:spPr>
      </p:pic>
      <p:pic>
        <p:nvPicPr>
          <p:cNvPr id="4" name="Рисунок 46">
            <a:extLst>
              <a:ext uri="{FF2B5EF4-FFF2-40B4-BE49-F238E27FC236}">
                <a16:creationId xmlns:a16="http://schemas.microsoft.com/office/drawing/2014/main" id="{3C567C13-70DD-679B-06B7-6EBE491E1B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38" y="9671938"/>
            <a:ext cx="1074191" cy="10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447"/>
            <a:ext cx="24382413" cy="13715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6"/>
            <a:ext cx="12191206" cy="77922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softEdge rad="31750"/>
          </a:effectLst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2501" y="449"/>
            <a:ext cx="11818958" cy="7792229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1835" y="5386764"/>
            <a:ext cx="12796100" cy="828099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6C73CB37-7819-2144-9197-DBE30D93B7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0</a:t>
            </a:r>
            <a:r>
              <a:rPr lang="en-US" dirty="0"/>
              <a:t>1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A124FA-9DA8-DB4C-B8FD-FAFD7FC3D4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Курс по </a:t>
            </a:r>
            <a:r>
              <a:rPr lang="en-US" dirty="0"/>
              <a:t>ML </a:t>
            </a:r>
            <a:r>
              <a:rPr lang="ru-RU" dirty="0"/>
              <a:t>«с нуля»</a:t>
            </a:r>
          </a:p>
        </p:txBody>
      </p:sp>
    </p:spTree>
    <p:extLst>
      <p:ext uri="{BB962C8B-B14F-4D97-AF65-F5344CB8AC3E}">
        <p14:creationId xmlns:p14="http://schemas.microsoft.com/office/powerpoint/2010/main" val="208486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r" defTabSz="914400">
              <a:lnSpc>
                <a:spcPct val="90000"/>
              </a:lnSpc>
            </a:pPr>
            <a:r>
              <a:rPr lang="en-US" sz="11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Что вообще есть?</a:t>
            </a:r>
          </a:p>
        </p:txBody>
      </p:sp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B490E04-3367-FD0E-5D84-167D6809A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995"/>
          <a:stretch/>
        </p:blipFill>
        <p:spPr>
          <a:xfrm>
            <a:off x="3766212" y="264558"/>
            <a:ext cx="7111175" cy="7111638"/>
          </a:xfrm>
          <a:custGeom>
            <a:avLst/>
            <a:gdLst/>
            <a:ahLst/>
            <a:cxnLst/>
            <a:rect l="l" t="t" r="r" b="b"/>
            <a:pathLst>
              <a:path w="1924906" h="1924906">
                <a:moveTo>
                  <a:pt x="962453" y="0"/>
                </a:moveTo>
                <a:cubicBezTo>
                  <a:pt x="1494001" y="0"/>
                  <a:pt x="1924906" y="430905"/>
                  <a:pt x="1924906" y="962453"/>
                </a:cubicBezTo>
                <a:cubicBezTo>
                  <a:pt x="1924906" y="1494001"/>
                  <a:pt x="1494001" y="1924906"/>
                  <a:pt x="962453" y="1924906"/>
                </a:cubicBezTo>
                <a:cubicBezTo>
                  <a:pt x="430905" y="1924906"/>
                  <a:pt x="0" y="1494001"/>
                  <a:pt x="0" y="962453"/>
                </a:cubicBezTo>
                <a:cubicBezTo>
                  <a:pt x="0" y="430905"/>
                  <a:pt x="430905" y="0"/>
                  <a:pt x="962453" y="0"/>
                </a:cubicBezTo>
                <a:close/>
              </a:path>
            </a:pathLst>
          </a:custGeom>
        </p:spPr>
      </p:pic>
      <p:pic>
        <p:nvPicPr>
          <p:cNvPr id="11" name="Picture 10" descr="A person in a suit and tie&#10;&#10;Description automatically generated">
            <a:extLst>
              <a:ext uri="{FF2B5EF4-FFF2-40B4-BE49-F238E27FC236}">
                <a16:creationId xmlns:a16="http://schemas.microsoft.com/office/drawing/2014/main" id="{509C511B-F13C-4730-76BE-A0544763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44"/>
          <a:stretch/>
        </p:blipFill>
        <p:spPr>
          <a:xfrm>
            <a:off x="2268928" y="7567370"/>
            <a:ext cx="5569205" cy="5569568"/>
          </a:xfrm>
          <a:custGeom>
            <a:avLst/>
            <a:gdLst/>
            <a:ahLst/>
            <a:cxnLst/>
            <a:rect l="l" t="t" r="r" b="b"/>
            <a:pathLst>
              <a:path w="2784784" h="2784784">
                <a:moveTo>
                  <a:pt x="1392392" y="0"/>
                </a:moveTo>
                <a:cubicBezTo>
                  <a:pt x="2161389" y="0"/>
                  <a:pt x="2784784" y="623395"/>
                  <a:pt x="2784784" y="1392392"/>
                </a:cubicBezTo>
                <a:cubicBezTo>
                  <a:pt x="2784784" y="2161389"/>
                  <a:pt x="2161389" y="2784784"/>
                  <a:pt x="1392392" y="2784784"/>
                </a:cubicBezTo>
                <a:cubicBezTo>
                  <a:pt x="623395" y="2784784"/>
                  <a:pt x="0" y="2161389"/>
                  <a:pt x="0" y="1392392"/>
                </a:cubicBezTo>
                <a:cubicBezTo>
                  <a:pt x="0" y="623395"/>
                  <a:pt x="623395" y="0"/>
                  <a:pt x="1392392" y="0"/>
                </a:cubicBezTo>
                <a:close/>
              </a:path>
            </a:pathLst>
          </a:custGeom>
        </p:spPr>
      </p:pic>
      <p:pic>
        <p:nvPicPr>
          <p:cNvPr id="9" name="Picture 8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750FC10B-25D1-E4E2-677A-466F582C7F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6"/>
          <a:stretch/>
        </p:blipFill>
        <p:spPr>
          <a:xfrm>
            <a:off x="8394945" y="8080832"/>
            <a:ext cx="7111173" cy="5635168"/>
          </a:xfrm>
          <a:custGeom>
            <a:avLst/>
            <a:gdLst/>
            <a:ahLst/>
            <a:cxnLst/>
            <a:rect l="l" t="t" r="r" b="b"/>
            <a:pathLst>
              <a:path w="3555818" h="2817584">
                <a:moveTo>
                  <a:pt x="1777909" y="0"/>
                </a:moveTo>
                <a:cubicBezTo>
                  <a:pt x="2759821" y="0"/>
                  <a:pt x="3555818" y="795997"/>
                  <a:pt x="3555818" y="1777909"/>
                </a:cubicBezTo>
                <a:cubicBezTo>
                  <a:pt x="3555818" y="2146126"/>
                  <a:pt x="3443881" y="2488199"/>
                  <a:pt x="3252179" y="2771955"/>
                </a:cubicBezTo>
                <a:lnTo>
                  <a:pt x="3218058" y="2817584"/>
                </a:lnTo>
                <a:lnTo>
                  <a:pt x="337760" y="2817584"/>
                </a:lnTo>
                <a:lnTo>
                  <a:pt x="303639" y="2771955"/>
                </a:lnTo>
                <a:cubicBezTo>
                  <a:pt x="111937" y="2488199"/>
                  <a:pt x="0" y="2146126"/>
                  <a:pt x="0" y="1777909"/>
                </a:cubicBezTo>
                <a:cubicBezTo>
                  <a:pt x="0" y="795997"/>
                  <a:pt x="795997" y="0"/>
                  <a:pt x="1777909" y="0"/>
                </a:cubicBezTo>
                <a:close/>
              </a:path>
            </a:pathLst>
          </a:cu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EB8838C-952B-173F-DAB3-50A7C91FBDA1}"/>
              </a:ext>
            </a:extLst>
          </p:cNvPr>
          <p:cNvSpPr txBox="1">
            <a:spLocks/>
          </p:cNvSpPr>
          <p:nvPr/>
        </p:nvSpPr>
        <p:spPr>
          <a:xfrm>
            <a:off x="12191206" y="699541"/>
            <a:ext cx="10781606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вообще есть?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772028A5-8F76-B10C-5765-51EFD21D4CA4}"/>
              </a:ext>
            </a:extLst>
          </p:cNvPr>
          <p:cNvSpPr txBox="1">
            <a:spLocks/>
          </p:cNvSpPr>
          <p:nvPr/>
        </p:nvSpPr>
        <p:spPr>
          <a:xfrm>
            <a:off x="11827565" y="2203667"/>
            <a:ext cx="11648661" cy="2646630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hlinkClick r:id="rId5"/>
              </a:rPr>
              <a:t>machinelearning.ru</a:t>
            </a:r>
            <a:r>
              <a:rPr lang="en-US" sz="4800" dirty="0"/>
              <a:t> </a:t>
            </a:r>
          </a:p>
          <a:p>
            <a:endParaRPr lang="en-US" sz="4800" dirty="0"/>
          </a:p>
          <a:p>
            <a:r>
              <a:rPr lang="en-US" sz="4800" dirty="0" err="1">
                <a:hlinkClick r:id="rId6"/>
              </a:rPr>
              <a:t>andriygav</a:t>
            </a:r>
            <a:r>
              <a:rPr lang="en-US" sz="4800" dirty="0">
                <a:hlinkClick r:id="rId6"/>
              </a:rPr>
              <a:t>/</a:t>
            </a:r>
            <a:r>
              <a:rPr lang="en-US" sz="4800" dirty="0" err="1">
                <a:hlinkClick r:id="rId6"/>
              </a:rPr>
              <a:t>MachineLearningSeminars</a:t>
            </a:r>
            <a:r>
              <a:rPr lang="en-US" sz="4800" dirty="0"/>
              <a:t> </a:t>
            </a:r>
            <a:endParaRPr lang="ru-RU" sz="4800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66062AA-09FF-7DCC-8E0F-0032B7D1CDD5}"/>
              </a:ext>
            </a:extLst>
          </p:cNvPr>
          <p:cNvSpPr txBox="1">
            <a:spLocks/>
          </p:cNvSpPr>
          <p:nvPr/>
        </p:nvSpPr>
        <p:spPr>
          <a:xfrm>
            <a:off x="11801063" y="5258296"/>
            <a:ext cx="11648661" cy="1317602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hlinkClick r:id="rId7"/>
              </a:rPr>
              <a:t>mlcourse.ai</a:t>
            </a:r>
            <a:endParaRPr lang="en-US" sz="4800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BF5AF36-2EBA-C179-4CBB-E58F37FB952F}"/>
              </a:ext>
            </a:extLst>
          </p:cNvPr>
          <p:cNvSpPr txBox="1">
            <a:spLocks/>
          </p:cNvSpPr>
          <p:nvPr/>
        </p:nvSpPr>
        <p:spPr>
          <a:xfrm>
            <a:off x="11854073" y="6822052"/>
            <a:ext cx="11648661" cy="2646630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 marL="0" algn="l" defTabSz="182861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hlinkClick r:id="rId8"/>
              </a:rPr>
              <a:t>esokolov</a:t>
            </a:r>
            <a:r>
              <a:rPr lang="en-US" sz="4800" dirty="0">
                <a:hlinkClick r:id="rId8"/>
              </a:rPr>
              <a:t>/ml-course-</a:t>
            </a:r>
            <a:r>
              <a:rPr lang="en-US" sz="4800" dirty="0" err="1">
                <a:hlinkClick r:id="rId8"/>
              </a:rPr>
              <a:t>hse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7314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600" y="465455"/>
            <a:ext cx="21232812" cy="1454697"/>
          </a:xfrm>
        </p:spPr>
        <p:txBody>
          <a:bodyPr/>
          <a:lstStyle/>
          <a:p>
            <a:r>
              <a:rPr lang="ru-RU" dirty="0"/>
              <a:t>Что нужно для успеха?</a:t>
            </a:r>
          </a:p>
        </p:txBody>
      </p:sp>
      <p:sp>
        <p:nvSpPr>
          <p:cNvPr id="5" name="Google Shape;144;p25">
            <a:extLst>
              <a:ext uri="{FF2B5EF4-FFF2-40B4-BE49-F238E27FC236}">
                <a16:creationId xmlns:a16="http://schemas.microsoft.com/office/drawing/2014/main" id="{E787208D-10CD-3694-9BA1-1518437870F4}"/>
              </a:ext>
            </a:extLst>
          </p:cNvPr>
          <p:cNvSpPr txBox="1">
            <a:spLocks/>
          </p:cNvSpPr>
          <p:nvPr/>
        </p:nvSpPr>
        <p:spPr>
          <a:xfrm>
            <a:off x="1645965" y="1986277"/>
            <a:ext cx="20202357" cy="26830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tabLst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C3F1D"/>
              </a:buClr>
              <a:buSzTx/>
              <a:buFontTx/>
              <a:buNone/>
              <a:tabLst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rgbClr val="FED42B"/>
              </a:buClr>
              <a:defRPr/>
            </a:pPr>
            <a:r>
              <a:rPr lang="ru" sz="6400" b="0" dirty="0"/>
              <a:t>Собрать авторитетную команду преподавателей</a:t>
            </a:r>
          </a:p>
          <a:p>
            <a:pPr marL="36" lvl="1" indent="0">
              <a:buClr>
                <a:srgbClr val="FED42B"/>
              </a:buClr>
              <a:buNone/>
              <a:defRPr/>
            </a:pPr>
            <a:r>
              <a:rPr lang="ru" sz="6400" b="0" dirty="0"/>
              <a:t>(лучше и из университета, и из ведущих компаний)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B82F1-EB13-F670-2547-3C4C6665558C}"/>
              </a:ext>
            </a:extLst>
          </p:cNvPr>
          <p:cNvSpPr txBox="1"/>
          <p:nvPr/>
        </p:nvSpPr>
        <p:spPr>
          <a:xfrm>
            <a:off x="1811905" y="4610909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Доверие и открытость, общий чат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со студентами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F71C6-E1F1-DAEE-1537-37CF184958A2}"/>
              </a:ext>
            </a:extLst>
          </p:cNvPr>
          <p:cNvSpPr txBox="1"/>
          <p:nvPr/>
        </p:nvSpPr>
        <p:spPr>
          <a:xfrm>
            <a:off x="1816482" y="6207728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6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Продуманные и </a:t>
            </a:r>
            <a:r>
              <a:rPr kumimoji="0" lang="ru-RU" sz="6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прорешенные</a:t>
            </a:r>
            <a:r>
              <a:rPr kumimoji="0" lang="ru-RU" sz="6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домашние задания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3F75D-27F0-6CDC-D5D0-07874302B0F9}"/>
              </a:ext>
            </a:extLst>
          </p:cNvPr>
          <p:cNvSpPr txBox="1"/>
          <p:nvPr/>
        </p:nvSpPr>
        <p:spPr>
          <a:xfrm>
            <a:off x="1813241" y="7663635"/>
            <a:ext cx="199780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Сделать соревнование между студентами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7EAE9-BE22-4AFE-F321-CFE5B83B9E0B}"/>
              </a:ext>
            </a:extLst>
          </p:cNvPr>
          <p:cNvSpPr txBox="1"/>
          <p:nvPr/>
        </p:nvSpPr>
        <p:spPr>
          <a:xfrm>
            <a:off x="1810001" y="9119538"/>
            <a:ext cx="1997805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Записывать занятия на видео и быстро выкладывать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C3390-88B2-0728-EBD4-C9032F76AD71}"/>
              </a:ext>
            </a:extLst>
          </p:cNvPr>
          <p:cNvSpPr txBox="1"/>
          <p:nvPr/>
        </p:nvSpPr>
        <p:spPr>
          <a:xfrm>
            <a:off x="1810000" y="11356907"/>
            <a:ext cx="210104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lang="ru-RU" sz="6400" dirty="0">
                <a:solidFill>
                  <a:srgbClr val="000000"/>
                </a:solidFill>
                <a:latin typeface="Arial" panose="020B0604020202020204"/>
              </a:rPr>
              <a:t>Эмоциональность и интерактивность: вопросы в зал</a:t>
            </a:r>
            <a:endParaRPr kumimoji="0" lang="ru-RU" sz="6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99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1E3D-FFC4-0F19-AE2C-8E3B8C13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было в СПбГУ?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C4CE2-574F-C0AB-A21F-F1631644EE31}"/>
              </a:ext>
            </a:extLst>
          </p:cNvPr>
          <p:cNvSpPr txBox="1"/>
          <p:nvPr/>
        </p:nvSpPr>
        <p:spPr>
          <a:xfrm>
            <a:off x="1587600" y="2277754"/>
            <a:ext cx="2175878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1. Вводное занятие. Основные термины, постановки задач машинного обучения и примеры применения. На практике знакомство с библиотеками для анализа данных: </a:t>
            </a:r>
            <a:r>
              <a:rPr lang="ru-RU" sz="6400" dirty="0" err="1">
                <a:solidFill>
                  <a:srgbClr val="000000"/>
                </a:solidFill>
              </a:rPr>
              <a:t>numpy</a:t>
            </a:r>
            <a:r>
              <a:rPr lang="ru-RU" sz="6400" dirty="0">
                <a:solidFill>
                  <a:srgbClr val="000000"/>
                </a:solidFill>
              </a:rPr>
              <a:t>, </a:t>
            </a:r>
            <a:r>
              <a:rPr lang="ru-RU" sz="6400" dirty="0" err="1">
                <a:solidFill>
                  <a:srgbClr val="000000"/>
                </a:solidFill>
              </a:rPr>
              <a:t>pandas</a:t>
            </a:r>
            <a:endParaRPr lang="ru-RU" sz="6400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7E22E-C05B-BB9C-B678-B5A08608E7B8}"/>
              </a:ext>
            </a:extLst>
          </p:cNvPr>
          <p:cNvSpPr txBox="1"/>
          <p:nvPr/>
        </p:nvSpPr>
        <p:spPr>
          <a:xfrm>
            <a:off x="1587599" y="6750087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Первое ДЗ по </a:t>
            </a:r>
            <a:r>
              <a:rPr lang="en-US" sz="6400" dirty="0" err="1">
                <a:solidFill>
                  <a:srgbClr val="000000"/>
                </a:solidFill>
              </a:rPr>
              <a:t>numpy</a:t>
            </a:r>
            <a:r>
              <a:rPr lang="en-US" sz="6400" dirty="0">
                <a:solidFill>
                  <a:srgbClr val="000000"/>
                </a:solidFill>
              </a:rPr>
              <a:t>, pandas </a:t>
            </a:r>
            <a:r>
              <a:rPr lang="ru-RU" sz="6400" dirty="0">
                <a:solidFill>
                  <a:srgbClr val="000000"/>
                </a:solidFill>
              </a:rPr>
              <a:t>(две недели)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3CB64-1189-E61F-2992-A9BDB57F88EB}"/>
              </a:ext>
            </a:extLst>
          </p:cNvPr>
          <p:cNvSpPr txBox="1"/>
          <p:nvPr/>
        </p:nvSpPr>
        <p:spPr>
          <a:xfrm>
            <a:off x="1584360" y="8694766"/>
            <a:ext cx="217587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2. Линейные методы классификации и регрессии, метод стохастического градиента. На практике матрично-векторное дифференцирование.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181547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DC4CE2-574F-C0AB-A21F-F1631644EE31}"/>
              </a:ext>
            </a:extLst>
          </p:cNvPr>
          <p:cNvSpPr txBox="1"/>
          <p:nvPr/>
        </p:nvSpPr>
        <p:spPr>
          <a:xfrm>
            <a:off x="1587600" y="1032615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3. Логические алгоритмы классификации.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7E22E-C05B-BB9C-B678-B5A08608E7B8}"/>
              </a:ext>
            </a:extLst>
          </p:cNvPr>
          <p:cNvSpPr txBox="1"/>
          <p:nvPr/>
        </p:nvSpPr>
        <p:spPr>
          <a:xfrm>
            <a:off x="1587599" y="2547737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Второе ДЗ, теоретические задачи по логическим методам</a:t>
            </a:r>
            <a:r>
              <a:rPr lang="en-US" sz="6400" dirty="0">
                <a:solidFill>
                  <a:srgbClr val="000000"/>
                </a:solidFill>
              </a:rPr>
              <a:t> </a:t>
            </a:r>
            <a:r>
              <a:rPr lang="ru-RU" sz="6400" dirty="0">
                <a:solidFill>
                  <a:srgbClr val="000000"/>
                </a:solidFill>
              </a:rPr>
              <a:t>(две недели)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3CB64-1189-E61F-2992-A9BDB57F88EB}"/>
              </a:ext>
            </a:extLst>
          </p:cNvPr>
          <p:cNvSpPr txBox="1"/>
          <p:nvPr/>
        </p:nvSpPr>
        <p:spPr>
          <a:xfrm>
            <a:off x="1584360" y="7196710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4. Метрические алгоритмы.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C678C-1B42-BA74-7E47-B86C8B68E132}"/>
              </a:ext>
            </a:extLst>
          </p:cNvPr>
          <p:cNvSpPr txBox="1"/>
          <p:nvPr/>
        </p:nvSpPr>
        <p:spPr>
          <a:xfrm>
            <a:off x="1584359" y="4820765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Третье ДЗ, практическое </a:t>
            </a:r>
            <a:r>
              <a:rPr lang="en-US" sz="6400" dirty="0">
                <a:solidFill>
                  <a:srgbClr val="000000"/>
                </a:solidFill>
              </a:rPr>
              <a:t>— </a:t>
            </a:r>
            <a:r>
              <a:rPr lang="ru-RU" sz="6400" dirty="0">
                <a:solidFill>
                  <a:srgbClr val="000000"/>
                </a:solidFill>
              </a:rPr>
              <a:t>написать решающее дерево (три недели)</a:t>
            </a:r>
          </a:p>
        </p:txBody>
      </p:sp>
    </p:spTree>
    <p:extLst>
      <p:ext uri="{BB962C8B-B14F-4D97-AF65-F5344CB8AC3E}">
        <p14:creationId xmlns:p14="http://schemas.microsoft.com/office/powerpoint/2010/main" val="207436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742DC4-45A7-C02B-DEE3-F9898FB01D57}"/>
              </a:ext>
            </a:extLst>
          </p:cNvPr>
          <p:cNvSpPr txBox="1"/>
          <p:nvPr/>
        </p:nvSpPr>
        <p:spPr>
          <a:xfrm>
            <a:off x="1584358" y="676793"/>
            <a:ext cx="2175878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Занятие 5. Оценивание качества моделей. Обобщающая способность. Методы отбора признаков.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C03F6-2DDD-3E8B-DDDA-A8A2F9447BB4}"/>
              </a:ext>
            </a:extLst>
          </p:cNvPr>
          <p:cNvSpPr txBox="1"/>
          <p:nvPr/>
        </p:nvSpPr>
        <p:spPr>
          <a:xfrm>
            <a:off x="1584357" y="3801601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Четвертое ДЗ, практическое </a:t>
            </a:r>
            <a:r>
              <a:rPr lang="en-US" sz="6400" dirty="0">
                <a:solidFill>
                  <a:srgbClr val="000000"/>
                </a:solidFill>
              </a:rPr>
              <a:t>— </a:t>
            </a:r>
            <a:r>
              <a:rPr lang="ru-RU" sz="6400" dirty="0">
                <a:solidFill>
                  <a:srgbClr val="000000"/>
                </a:solidFill>
              </a:rPr>
              <a:t>написать градиентный спуск</a:t>
            </a:r>
            <a:r>
              <a:rPr lang="en-US" sz="6400" dirty="0">
                <a:solidFill>
                  <a:srgbClr val="000000"/>
                </a:solidFill>
              </a:rPr>
              <a:t> (</a:t>
            </a:r>
            <a:r>
              <a:rPr lang="ru-RU" sz="6400" dirty="0">
                <a:solidFill>
                  <a:srgbClr val="000000"/>
                </a:solidFill>
              </a:rPr>
              <a:t>три недели</a:t>
            </a:r>
            <a:r>
              <a:rPr lang="en-US" sz="6400" dirty="0">
                <a:solidFill>
                  <a:srgbClr val="000000"/>
                </a:solidFill>
              </a:rPr>
              <a:t>)</a:t>
            </a:r>
            <a:endParaRPr lang="ru-RU" sz="640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6A2EA-2900-4FFB-02B8-B2E44F2B93EF}"/>
              </a:ext>
            </a:extLst>
          </p:cNvPr>
          <p:cNvSpPr txBox="1"/>
          <p:nvPr/>
        </p:nvSpPr>
        <p:spPr>
          <a:xfrm>
            <a:off x="1581117" y="6171907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dirty="0">
                <a:solidFill>
                  <a:srgbClr val="000000"/>
                </a:solidFill>
              </a:rPr>
              <a:t>Пятое ДЗ, табличное соревнование по бинарной классификации, </a:t>
            </a:r>
            <a:r>
              <a:rPr lang="en-US" sz="6400" dirty="0">
                <a:solidFill>
                  <a:srgbClr val="000000"/>
                </a:solidFill>
              </a:rPr>
              <a:t>Kaggle </a:t>
            </a:r>
            <a:r>
              <a:rPr lang="en-US" sz="6400" dirty="0" err="1">
                <a:solidFill>
                  <a:srgbClr val="000000"/>
                </a:solidFill>
              </a:rPr>
              <a:t>InClass</a:t>
            </a:r>
            <a:r>
              <a:rPr lang="en-US" sz="6400" dirty="0">
                <a:solidFill>
                  <a:srgbClr val="000000"/>
                </a:solidFill>
              </a:rPr>
              <a:t> (</a:t>
            </a:r>
            <a:r>
              <a:rPr lang="ru-RU" sz="6400" dirty="0">
                <a:solidFill>
                  <a:srgbClr val="000000"/>
                </a:solidFill>
              </a:rPr>
              <a:t>два месяца)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1B2CF-E88E-1499-6E17-EE61141C231B}"/>
              </a:ext>
            </a:extLst>
          </p:cNvPr>
          <p:cNvSpPr txBox="1"/>
          <p:nvPr/>
        </p:nvSpPr>
        <p:spPr>
          <a:xfrm>
            <a:off x="1581118" y="8591861"/>
            <a:ext cx="2175878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i="1" dirty="0">
                <a:solidFill>
                  <a:srgbClr val="000000"/>
                </a:solidFill>
              </a:rPr>
              <a:t>Занятия 6-8. Погружение в метод наименьших квадратов для решения космологических задач.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058ED-6D2C-5A29-8B90-31542C2379E7}"/>
              </a:ext>
            </a:extLst>
          </p:cNvPr>
          <p:cNvSpPr txBox="1"/>
          <p:nvPr/>
        </p:nvSpPr>
        <p:spPr>
          <a:xfrm>
            <a:off x="1577874" y="10974127"/>
            <a:ext cx="2175878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000" lvl="1" indent="-719964" defTabSz="1907905">
              <a:spcAft>
                <a:spcPts val="600"/>
              </a:spcAft>
              <a:buClr>
                <a:srgbClr val="FED42B"/>
              </a:buClr>
              <a:buSzPct val="120000"/>
              <a:buFont typeface="Arial Unicode MS" panose="020B0604020202020204" pitchFamily="34" charset="-128"/>
              <a:buChar char="▎"/>
              <a:defRPr/>
            </a:pPr>
            <a:r>
              <a:rPr lang="ru-RU" sz="6400" i="1" dirty="0">
                <a:solidFill>
                  <a:srgbClr val="000000"/>
                </a:solidFill>
              </a:rPr>
              <a:t>Шестое ДЗ, практическое космическое (три недели)</a:t>
            </a:r>
          </a:p>
        </p:txBody>
      </p:sp>
    </p:spTree>
    <p:extLst>
      <p:ext uri="{BB962C8B-B14F-4D97-AF65-F5344CB8AC3E}">
        <p14:creationId xmlns:p14="http://schemas.microsoft.com/office/powerpoint/2010/main" val="2178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  <p:bldP spid="7" grpId="0"/>
    </p:bldLst>
  </p:timing>
</p:sld>
</file>

<file path=ppt/theme/theme1.xml><?xml version="1.0" encoding="utf-8"?>
<a:theme xmlns:a="http://schemas.openxmlformats.org/drawingml/2006/main" name="Yandex">
  <a:themeElements>
    <a:clrScheme name="Яндекс 2021">
      <a:dk1>
        <a:srgbClr val="000000"/>
      </a:dk1>
      <a:lt1>
        <a:srgbClr val="FFFFFF"/>
      </a:lt1>
      <a:dk2>
        <a:srgbClr val="FC3F1D"/>
      </a:dk2>
      <a:lt2>
        <a:srgbClr val="FED42B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80475</TotalTime>
  <Words>595</Words>
  <Application>Microsoft Office PowerPoint</Application>
  <PresentationFormat>Custom</PresentationFormat>
  <Paragraphs>90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Unicode MS</vt:lpstr>
      <vt:lpstr>Calibri</vt:lpstr>
      <vt:lpstr>Courier New</vt:lpstr>
      <vt:lpstr>Yandex Sans Text Light</vt:lpstr>
      <vt:lpstr>YS Text Light</vt:lpstr>
      <vt:lpstr>Yandex</vt:lpstr>
      <vt:lpstr>Курсы машинного обучения в ШАД и СПбГУ</vt:lpstr>
      <vt:lpstr>PowerPoint Presentation</vt:lpstr>
      <vt:lpstr>PowerPoint Presentation</vt:lpstr>
      <vt:lpstr>PowerPoint Presentation</vt:lpstr>
      <vt:lpstr>Что вообще есть?</vt:lpstr>
      <vt:lpstr>Что нужно для успеха?</vt:lpstr>
      <vt:lpstr>Что было в СПбГУ?</vt:lpstr>
      <vt:lpstr>PowerPoint Presentation</vt:lpstr>
      <vt:lpstr>PowerPoint Presentation</vt:lpstr>
      <vt:lpstr>PowerPoint Presentation</vt:lpstr>
      <vt:lpstr>PowerPoint Presentation</vt:lpstr>
      <vt:lpstr>Ещё тонкости</vt:lpstr>
      <vt:lpstr>PowerPoint Presentation</vt:lpstr>
      <vt:lpstr>Конкурс в ШАД 2022</vt:lpstr>
      <vt:lpstr>PowerPoint Presentation</vt:lpstr>
      <vt:lpstr>Машинное обучение в ШАД</vt:lpstr>
      <vt:lpstr>Выпускников</vt:lpstr>
      <vt:lpstr>PowerPoint Presentation</vt:lpstr>
      <vt:lpstr>PowerPoint Presentation</vt:lpstr>
      <vt:lpstr>Спасибо! https://github.com/spbu-math-cs/ml-course  https://github.com/orgs/yandexdataschool/ https://ml-handbook.ru/ https://yandexdataschool.ru/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Александр Александр</cp:lastModifiedBy>
  <cp:revision>1899</cp:revision>
  <dcterms:created xsi:type="dcterms:W3CDTF">2014-09-09T08:22:07Z</dcterms:created>
  <dcterms:modified xsi:type="dcterms:W3CDTF">2022-11-09T05:06:20Z</dcterms:modified>
  <cp:category>presentation technology</cp:category>
</cp:coreProperties>
</file>